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226" autoAdjust="0"/>
  </p:normalViewPr>
  <p:slideViewPr>
    <p:cSldViewPr snapToGrid="0">
      <p:cViewPr varScale="1">
        <p:scale>
          <a:sx n="105" d="100"/>
          <a:sy n="105" d="100"/>
        </p:scale>
        <p:origin x="83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8D8F4-F798-0EA9-4CC4-DFBE030FB5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B48888C-75F1-2346-8E7A-1D5705A690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4716D8C-E88D-D433-635F-8A91B6502338}"/>
              </a:ext>
            </a:extLst>
          </p:cNvPr>
          <p:cNvSpPr>
            <a:spLocks noGrp="1"/>
          </p:cNvSpPr>
          <p:nvPr>
            <p:ph type="dt" sz="half" idx="10"/>
          </p:nvPr>
        </p:nvSpPr>
        <p:spPr/>
        <p:txBody>
          <a:bodyPr/>
          <a:lstStyle/>
          <a:p>
            <a:fld id="{CE3379BB-6C35-4144-8575-A4F2CE4D2AAA}" type="datetimeFigureOut">
              <a:rPr lang="en-US" smtClean="0"/>
              <a:t>11/6/2024</a:t>
            </a:fld>
            <a:endParaRPr lang="en-US"/>
          </a:p>
        </p:txBody>
      </p:sp>
      <p:sp>
        <p:nvSpPr>
          <p:cNvPr id="5" name="Footer Placeholder 4">
            <a:extLst>
              <a:ext uri="{FF2B5EF4-FFF2-40B4-BE49-F238E27FC236}">
                <a16:creationId xmlns:a16="http://schemas.microsoft.com/office/drawing/2014/main" id="{65D1B06E-6969-859A-F976-5FCF787F7C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143612-4A28-9847-D8CE-0FC4F253F042}"/>
              </a:ext>
            </a:extLst>
          </p:cNvPr>
          <p:cNvSpPr>
            <a:spLocks noGrp="1"/>
          </p:cNvSpPr>
          <p:nvPr>
            <p:ph type="sldNum" sz="quarter" idx="12"/>
          </p:nvPr>
        </p:nvSpPr>
        <p:spPr/>
        <p:txBody>
          <a:bodyPr/>
          <a:lstStyle/>
          <a:p>
            <a:fld id="{E01D6F39-787E-486C-B9A4-B5D7909934A9}" type="slidenum">
              <a:rPr lang="en-US" smtClean="0"/>
              <a:t>‹#›</a:t>
            </a:fld>
            <a:endParaRPr lang="en-US"/>
          </a:p>
        </p:txBody>
      </p:sp>
    </p:spTree>
    <p:extLst>
      <p:ext uri="{BB962C8B-B14F-4D97-AF65-F5344CB8AC3E}">
        <p14:creationId xmlns:p14="http://schemas.microsoft.com/office/powerpoint/2010/main" val="2565285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2FF53-4C70-2A64-2424-570563F7BC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C58D2D-CEE3-BC84-511A-D41ECBBF5F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F60B1E-A86D-35F4-04F2-17145D05B26C}"/>
              </a:ext>
            </a:extLst>
          </p:cNvPr>
          <p:cNvSpPr>
            <a:spLocks noGrp="1"/>
          </p:cNvSpPr>
          <p:nvPr>
            <p:ph type="dt" sz="half" idx="10"/>
          </p:nvPr>
        </p:nvSpPr>
        <p:spPr/>
        <p:txBody>
          <a:bodyPr/>
          <a:lstStyle/>
          <a:p>
            <a:fld id="{CE3379BB-6C35-4144-8575-A4F2CE4D2AAA}" type="datetimeFigureOut">
              <a:rPr lang="en-US" smtClean="0"/>
              <a:t>11/6/2024</a:t>
            </a:fld>
            <a:endParaRPr lang="en-US"/>
          </a:p>
        </p:txBody>
      </p:sp>
      <p:sp>
        <p:nvSpPr>
          <p:cNvPr id="5" name="Footer Placeholder 4">
            <a:extLst>
              <a:ext uri="{FF2B5EF4-FFF2-40B4-BE49-F238E27FC236}">
                <a16:creationId xmlns:a16="http://schemas.microsoft.com/office/drawing/2014/main" id="{669CEE0E-F6D8-C3BA-8E12-0488C1C5FC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8281C-BF50-6200-CA46-F8A5A4EA89C5}"/>
              </a:ext>
            </a:extLst>
          </p:cNvPr>
          <p:cNvSpPr>
            <a:spLocks noGrp="1"/>
          </p:cNvSpPr>
          <p:nvPr>
            <p:ph type="sldNum" sz="quarter" idx="12"/>
          </p:nvPr>
        </p:nvSpPr>
        <p:spPr/>
        <p:txBody>
          <a:bodyPr/>
          <a:lstStyle/>
          <a:p>
            <a:fld id="{E01D6F39-787E-486C-B9A4-B5D7909934A9}" type="slidenum">
              <a:rPr lang="en-US" smtClean="0"/>
              <a:t>‹#›</a:t>
            </a:fld>
            <a:endParaRPr lang="en-US"/>
          </a:p>
        </p:txBody>
      </p:sp>
    </p:spTree>
    <p:extLst>
      <p:ext uri="{BB962C8B-B14F-4D97-AF65-F5344CB8AC3E}">
        <p14:creationId xmlns:p14="http://schemas.microsoft.com/office/powerpoint/2010/main" val="1992852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B5A92-759E-B6FD-913F-A97F0D9436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516318-4A09-BC13-7F4B-493D01DC6D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ACCEE3-D46E-0B08-63B2-0587C29D3458}"/>
              </a:ext>
            </a:extLst>
          </p:cNvPr>
          <p:cNvSpPr>
            <a:spLocks noGrp="1"/>
          </p:cNvSpPr>
          <p:nvPr>
            <p:ph type="dt" sz="half" idx="10"/>
          </p:nvPr>
        </p:nvSpPr>
        <p:spPr/>
        <p:txBody>
          <a:bodyPr/>
          <a:lstStyle/>
          <a:p>
            <a:fld id="{CE3379BB-6C35-4144-8575-A4F2CE4D2AAA}" type="datetimeFigureOut">
              <a:rPr lang="en-US" smtClean="0"/>
              <a:t>11/6/2024</a:t>
            </a:fld>
            <a:endParaRPr lang="en-US"/>
          </a:p>
        </p:txBody>
      </p:sp>
      <p:sp>
        <p:nvSpPr>
          <p:cNvPr id="5" name="Footer Placeholder 4">
            <a:extLst>
              <a:ext uri="{FF2B5EF4-FFF2-40B4-BE49-F238E27FC236}">
                <a16:creationId xmlns:a16="http://schemas.microsoft.com/office/drawing/2014/main" id="{CD6D3D3F-A8B3-F693-0950-737F23C3A0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A78D6-2CDF-CEBD-7F3C-72BE6E7B87BD}"/>
              </a:ext>
            </a:extLst>
          </p:cNvPr>
          <p:cNvSpPr>
            <a:spLocks noGrp="1"/>
          </p:cNvSpPr>
          <p:nvPr>
            <p:ph type="sldNum" sz="quarter" idx="12"/>
          </p:nvPr>
        </p:nvSpPr>
        <p:spPr/>
        <p:txBody>
          <a:bodyPr/>
          <a:lstStyle/>
          <a:p>
            <a:fld id="{E01D6F39-787E-486C-B9A4-B5D7909934A9}" type="slidenum">
              <a:rPr lang="en-US" smtClean="0"/>
              <a:t>‹#›</a:t>
            </a:fld>
            <a:endParaRPr lang="en-US"/>
          </a:p>
        </p:txBody>
      </p:sp>
    </p:spTree>
    <p:extLst>
      <p:ext uri="{BB962C8B-B14F-4D97-AF65-F5344CB8AC3E}">
        <p14:creationId xmlns:p14="http://schemas.microsoft.com/office/powerpoint/2010/main" val="372583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CFFD5-FE67-F550-7220-5CC67F2AA3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0BF6E8-6C98-FA70-FB08-D5C0320A1F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B54924-C8EA-B899-32FD-A263096DA494}"/>
              </a:ext>
            </a:extLst>
          </p:cNvPr>
          <p:cNvSpPr>
            <a:spLocks noGrp="1"/>
          </p:cNvSpPr>
          <p:nvPr>
            <p:ph type="dt" sz="half" idx="10"/>
          </p:nvPr>
        </p:nvSpPr>
        <p:spPr/>
        <p:txBody>
          <a:bodyPr/>
          <a:lstStyle/>
          <a:p>
            <a:fld id="{CE3379BB-6C35-4144-8575-A4F2CE4D2AAA}" type="datetimeFigureOut">
              <a:rPr lang="en-US" smtClean="0"/>
              <a:t>11/6/2024</a:t>
            </a:fld>
            <a:endParaRPr lang="en-US"/>
          </a:p>
        </p:txBody>
      </p:sp>
      <p:sp>
        <p:nvSpPr>
          <p:cNvPr id="5" name="Footer Placeholder 4">
            <a:extLst>
              <a:ext uri="{FF2B5EF4-FFF2-40B4-BE49-F238E27FC236}">
                <a16:creationId xmlns:a16="http://schemas.microsoft.com/office/drawing/2014/main" id="{CC930B17-7DC6-1240-46EC-421CF95B5E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C165F3-634E-3F66-D17B-69E359498DBD}"/>
              </a:ext>
            </a:extLst>
          </p:cNvPr>
          <p:cNvSpPr>
            <a:spLocks noGrp="1"/>
          </p:cNvSpPr>
          <p:nvPr>
            <p:ph type="sldNum" sz="quarter" idx="12"/>
          </p:nvPr>
        </p:nvSpPr>
        <p:spPr/>
        <p:txBody>
          <a:bodyPr/>
          <a:lstStyle/>
          <a:p>
            <a:fld id="{E01D6F39-787E-486C-B9A4-B5D7909934A9}" type="slidenum">
              <a:rPr lang="en-US" smtClean="0"/>
              <a:t>‹#›</a:t>
            </a:fld>
            <a:endParaRPr lang="en-US"/>
          </a:p>
        </p:txBody>
      </p:sp>
    </p:spTree>
    <p:extLst>
      <p:ext uri="{BB962C8B-B14F-4D97-AF65-F5344CB8AC3E}">
        <p14:creationId xmlns:p14="http://schemas.microsoft.com/office/powerpoint/2010/main" val="4099753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15FC6-618C-7008-0001-67F8AB2648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37FE54-D556-B1ED-13D3-F00770EF84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DB889A-8543-0618-90F6-73040E1533B1}"/>
              </a:ext>
            </a:extLst>
          </p:cNvPr>
          <p:cNvSpPr>
            <a:spLocks noGrp="1"/>
          </p:cNvSpPr>
          <p:nvPr>
            <p:ph type="dt" sz="half" idx="10"/>
          </p:nvPr>
        </p:nvSpPr>
        <p:spPr/>
        <p:txBody>
          <a:bodyPr/>
          <a:lstStyle/>
          <a:p>
            <a:fld id="{CE3379BB-6C35-4144-8575-A4F2CE4D2AAA}" type="datetimeFigureOut">
              <a:rPr lang="en-US" smtClean="0"/>
              <a:t>11/6/2024</a:t>
            </a:fld>
            <a:endParaRPr lang="en-US"/>
          </a:p>
        </p:txBody>
      </p:sp>
      <p:sp>
        <p:nvSpPr>
          <p:cNvPr id="5" name="Footer Placeholder 4">
            <a:extLst>
              <a:ext uri="{FF2B5EF4-FFF2-40B4-BE49-F238E27FC236}">
                <a16:creationId xmlns:a16="http://schemas.microsoft.com/office/drawing/2014/main" id="{E8EB9FB9-D684-D0A5-749D-83FB84D9EC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49B6F8-2138-546E-4623-B64867BD2FE7}"/>
              </a:ext>
            </a:extLst>
          </p:cNvPr>
          <p:cNvSpPr>
            <a:spLocks noGrp="1"/>
          </p:cNvSpPr>
          <p:nvPr>
            <p:ph type="sldNum" sz="quarter" idx="12"/>
          </p:nvPr>
        </p:nvSpPr>
        <p:spPr/>
        <p:txBody>
          <a:bodyPr/>
          <a:lstStyle/>
          <a:p>
            <a:fld id="{E01D6F39-787E-486C-B9A4-B5D7909934A9}" type="slidenum">
              <a:rPr lang="en-US" smtClean="0"/>
              <a:t>‹#›</a:t>
            </a:fld>
            <a:endParaRPr lang="en-US"/>
          </a:p>
        </p:txBody>
      </p:sp>
    </p:spTree>
    <p:extLst>
      <p:ext uri="{BB962C8B-B14F-4D97-AF65-F5344CB8AC3E}">
        <p14:creationId xmlns:p14="http://schemas.microsoft.com/office/powerpoint/2010/main" val="171862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6331E-7616-8E18-7735-46C586DF50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B53A91-B8B6-A121-998B-5447807003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5C0829-9683-8BB9-C6E9-FF610BDDC2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6CA996-0F6A-DE15-EE13-0BB3996B3B68}"/>
              </a:ext>
            </a:extLst>
          </p:cNvPr>
          <p:cNvSpPr>
            <a:spLocks noGrp="1"/>
          </p:cNvSpPr>
          <p:nvPr>
            <p:ph type="dt" sz="half" idx="10"/>
          </p:nvPr>
        </p:nvSpPr>
        <p:spPr/>
        <p:txBody>
          <a:bodyPr/>
          <a:lstStyle/>
          <a:p>
            <a:fld id="{CE3379BB-6C35-4144-8575-A4F2CE4D2AAA}" type="datetimeFigureOut">
              <a:rPr lang="en-US" smtClean="0"/>
              <a:t>11/6/2024</a:t>
            </a:fld>
            <a:endParaRPr lang="en-US"/>
          </a:p>
        </p:txBody>
      </p:sp>
      <p:sp>
        <p:nvSpPr>
          <p:cNvPr id="6" name="Footer Placeholder 5">
            <a:extLst>
              <a:ext uri="{FF2B5EF4-FFF2-40B4-BE49-F238E27FC236}">
                <a16:creationId xmlns:a16="http://schemas.microsoft.com/office/drawing/2014/main" id="{88952B69-B16F-FB30-CF59-A81500F00E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D71F82-BFB8-8DA8-9D93-B974C1E6CADA}"/>
              </a:ext>
            </a:extLst>
          </p:cNvPr>
          <p:cNvSpPr>
            <a:spLocks noGrp="1"/>
          </p:cNvSpPr>
          <p:nvPr>
            <p:ph type="sldNum" sz="quarter" idx="12"/>
          </p:nvPr>
        </p:nvSpPr>
        <p:spPr/>
        <p:txBody>
          <a:bodyPr/>
          <a:lstStyle/>
          <a:p>
            <a:fld id="{E01D6F39-787E-486C-B9A4-B5D7909934A9}" type="slidenum">
              <a:rPr lang="en-US" smtClean="0"/>
              <a:t>‹#›</a:t>
            </a:fld>
            <a:endParaRPr lang="en-US"/>
          </a:p>
        </p:txBody>
      </p:sp>
    </p:spTree>
    <p:extLst>
      <p:ext uri="{BB962C8B-B14F-4D97-AF65-F5344CB8AC3E}">
        <p14:creationId xmlns:p14="http://schemas.microsoft.com/office/powerpoint/2010/main" val="1634573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ED79-7E30-74B8-EA85-4DBEAC66E8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543E7B1-82C0-E44B-3279-0E0638E4B7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EAF707-D748-ABDA-F657-D4E0A42E60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645ABD-BF11-85D6-0D39-1F086C2468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9F383B-FD52-9178-6FB3-23938EEA42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1D40E4-1933-0FCE-1301-A106153EE9CF}"/>
              </a:ext>
            </a:extLst>
          </p:cNvPr>
          <p:cNvSpPr>
            <a:spLocks noGrp="1"/>
          </p:cNvSpPr>
          <p:nvPr>
            <p:ph type="dt" sz="half" idx="10"/>
          </p:nvPr>
        </p:nvSpPr>
        <p:spPr/>
        <p:txBody>
          <a:bodyPr/>
          <a:lstStyle/>
          <a:p>
            <a:fld id="{CE3379BB-6C35-4144-8575-A4F2CE4D2AAA}" type="datetimeFigureOut">
              <a:rPr lang="en-US" smtClean="0"/>
              <a:t>11/6/2024</a:t>
            </a:fld>
            <a:endParaRPr lang="en-US"/>
          </a:p>
        </p:txBody>
      </p:sp>
      <p:sp>
        <p:nvSpPr>
          <p:cNvPr id="8" name="Footer Placeholder 7">
            <a:extLst>
              <a:ext uri="{FF2B5EF4-FFF2-40B4-BE49-F238E27FC236}">
                <a16:creationId xmlns:a16="http://schemas.microsoft.com/office/drawing/2014/main" id="{2160723F-B5CC-6EC5-6FDB-56EE4F3381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09E5D5-1CE4-F93A-24C8-5F52DA01F298}"/>
              </a:ext>
            </a:extLst>
          </p:cNvPr>
          <p:cNvSpPr>
            <a:spLocks noGrp="1"/>
          </p:cNvSpPr>
          <p:nvPr>
            <p:ph type="sldNum" sz="quarter" idx="12"/>
          </p:nvPr>
        </p:nvSpPr>
        <p:spPr/>
        <p:txBody>
          <a:bodyPr/>
          <a:lstStyle/>
          <a:p>
            <a:fld id="{E01D6F39-787E-486C-B9A4-B5D7909934A9}" type="slidenum">
              <a:rPr lang="en-US" smtClean="0"/>
              <a:t>‹#›</a:t>
            </a:fld>
            <a:endParaRPr lang="en-US"/>
          </a:p>
        </p:txBody>
      </p:sp>
    </p:spTree>
    <p:extLst>
      <p:ext uri="{BB962C8B-B14F-4D97-AF65-F5344CB8AC3E}">
        <p14:creationId xmlns:p14="http://schemas.microsoft.com/office/powerpoint/2010/main" val="2473128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902ED-3B29-3A49-0D6F-88213736E0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D77636-9845-7BAE-3296-37FF07122AD9}"/>
              </a:ext>
            </a:extLst>
          </p:cNvPr>
          <p:cNvSpPr>
            <a:spLocks noGrp="1"/>
          </p:cNvSpPr>
          <p:nvPr>
            <p:ph type="dt" sz="half" idx="10"/>
          </p:nvPr>
        </p:nvSpPr>
        <p:spPr/>
        <p:txBody>
          <a:bodyPr/>
          <a:lstStyle/>
          <a:p>
            <a:fld id="{CE3379BB-6C35-4144-8575-A4F2CE4D2AAA}" type="datetimeFigureOut">
              <a:rPr lang="en-US" smtClean="0"/>
              <a:t>11/6/2024</a:t>
            </a:fld>
            <a:endParaRPr lang="en-US"/>
          </a:p>
        </p:txBody>
      </p:sp>
      <p:sp>
        <p:nvSpPr>
          <p:cNvPr id="4" name="Footer Placeholder 3">
            <a:extLst>
              <a:ext uri="{FF2B5EF4-FFF2-40B4-BE49-F238E27FC236}">
                <a16:creationId xmlns:a16="http://schemas.microsoft.com/office/drawing/2014/main" id="{212F8901-FF45-F45D-C1D4-6B0A5EACA5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BF6806-482F-078C-47DE-AE53240C0829}"/>
              </a:ext>
            </a:extLst>
          </p:cNvPr>
          <p:cNvSpPr>
            <a:spLocks noGrp="1"/>
          </p:cNvSpPr>
          <p:nvPr>
            <p:ph type="sldNum" sz="quarter" idx="12"/>
          </p:nvPr>
        </p:nvSpPr>
        <p:spPr/>
        <p:txBody>
          <a:bodyPr/>
          <a:lstStyle/>
          <a:p>
            <a:fld id="{E01D6F39-787E-486C-B9A4-B5D7909934A9}" type="slidenum">
              <a:rPr lang="en-US" smtClean="0"/>
              <a:t>‹#›</a:t>
            </a:fld>
            <a:endParaRPr lang="en-US"/>
          </a:p>
        </p:txBody>
      </p:sp>
    </p:spTree>
    <p:extLst>
      <p:ext uri="{BB962C8B-B14F-4D97-AF65-F5344CB8AC3E}">
        <p14:creationId xmlns:p14="http://schemas.microsoft.com/office/powerpoint/2010/main" val="364852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AE3769-DCEA-D990-9B64-D2BD59795C14}"/>
              </a:ext>
            </a:extLst>
          </p:cNvPr>
          <p:cNvSpPr>
            <a:spLocks noGrp="1"/>
          </p:cNvSpPr>
          <p:nvPr>
            <p:ph type="dt" sz="half" idx="10"/>
          </p:nvPr>
        </p:nvSpPr>
        <p:spPr/>
        <p:txBody>
          <a:bodyPr/>
          <a:lstStyle/>
          <a:p>
            <a:fld id="{CE3379BB-6C35-4144-8575-A4F2CE4D2AAA}" type="datetimeFigureOut">
              <a:rPr lang="en-US" smtClean="0"/>
              <a:t>11/6/2024</a:t>
            </a:fld>
            <a:endParaRPr lang="en-US"/>
          </a:p>
        </p:txBody>
      </p:sp>
      <p:sp>
        <p:nvSpPr>
          <p:cNvPr id="3" name="Footer Placeholder 2">
            <a:extLst>
              <a:ext uri="{FF2B5EF4-FFF2-40B4-BE49-F238E27FC236}">
                <a16:creationId xmlns:a16="http://schemas.microsoft.com/office/drawing/2014/main" id="{619D03A5-8208-6402-F2DE-A94D9D42B1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665824-B448-F1D7-8EE9-D6EF7FE4CFD5}"/>
              </a:ext>
            </a:extLst>
          </p:cNvPr>
          <p:cNvSpPr>
            <a:spLocks noGrp="1"/>
          </p:cNvSpPr>
          <p:nvPr>
            <p:ph type="sldNum" sz="quarter" idx="12"/>
          </p:nvPr>
        </p:nvSpPr>
        <p:spPr/>
        <p:txBody>
          <a:bodyPr/>
          <a:lstStyle/>
          <a:p>
            <a:fld id="{E01D6F39-787E-486C-B9A4-B5D7909934A9}" type="slidenum">
              <a:rPr lang="en-US" smtClean="0"/>
              <a:t>‹#›</a:t>
            </a:fld>
            <a:endParaRPr lang="en-US"/>
          </a:p>
        </p:txBody>
      </p:sp>
    </p:spTree>
    <p:extLst>
      <p:ext uri="{BB962C8B-B14F-4D97-AF65-F5344CB8AC3E}">
        <p14:creationId xmlns:p14="http://schemas.microsoft.com/office/powerpoint/2010/main" val="3673507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78522-5CB8-A5C5-7B7A-CB264F3ADA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48379B5-B473-C386-7B1E-428C9F6119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C77CC0-BFB3-3E6F-29DF-0BBA84E456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2F2431-E11B-601A-720B-47FF8F1979FB}"/>
              </a:ext>
            </a:extLst>
          </p:cNvPr>
          <p:cNvSpPr>
            <a:spLocks noGrp="1"/>
          </p:cNvSpPr>
          <p:nvPr>
            <p:ph type="dt" sz="half" idx="10"/>
          </p:nvPr>
        </p:nvSpPr>
        <p:spPr/>
        <p:txBody>
          <a:bodyPr/>
          <a:lstStyle/>
          <a:p>
            <a:fld id="{CE3379BB-6C35-4144-8575-A4F2CE4D2AAA}" type="datetimeFigureOut">
              <a:rPr lang="en-US" smtClean="0"/>
              <a:t>11/6/2024</a:t>
            </a:fld>
            <a:endParaRPr lang="en-US"/>
          </a:p>
        </p:txBody>
      </p:sp>
      <p:sp>
        <p:nvSpPr>
          <p:cNvPr id="6" name="Footer Placeholder 5">
            <a:extLst>
              <a:ext uri="{FF2B5EF4-FFF2-40B4-BE49-F238E27FC236}">
                <a16:creationId xmlns:a16="http://schemas.microsoft.com/office/drawing/2014/main" id="{CC307E64-D25C-4AEF-BE93-5AD2EE977E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8C4E49-9C62-714B-DCCF-24D8F160F3AC}"/>
              </a:ext>
            </a:extLst>
          </p:cNvPr>
          <p:cNvSpPr>
            <a:spLocks noGrp="1"/>
          </p:cNvSpPr>
          <p:nvPr>
            <p:ph type="sldNum" sz="quarter" idx="12"/>
          </p:nvPr>
        </p:nvSpPr>
        <p:spPr/>
        <p:txBody>
          <a:bodyPr/>
          <a:lstStyle/>
          <a:p>
            <a:fld id="{E01D6F39-787E-486C-B9A4-B5D7909934A9}" type="slidenum">
              <a:rPr lang="en-US" smtClean="0"/>
              <a:t>‹#›</a:t>
            </a:fld>
            <a:endParaRPr lang="en-US"/>
          </a:p>
        </p:txBody>
      </p:sp>
    </p:spTree>
    <p:extLst>
      <p:ext uri="{BB962C8B-B14F-4D97-AF65-F5344CB8AC3E}">
        <p14:creationId xmlns:p14="http://schemas.microsoft.com/office/powerpoint/2010/main" val="2554003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DF650-7555-05A2-59F9-7A1A950183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E34397-6C1E-FA4F-4A19-139D60B901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4EA5D6-7E64-9F38-0FF1-EE1CE76F7E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552BD0-AF56-5BD4-1FA0-CE5321A8ADE3}"/>
              </a:ext>
            </a:extLst>
          </p:cNvPr>
          <p:cNvSpPr>
            <a:spLocks noGrp="1"/>
          </p:cNvSpPr>
          <p:nvPr>
            <p:ph type="dt" sz="half" idx="10"/>
          </p:nvPr>
        </p:nvSpPr>
        <p:spPr/>
        <p:txBody>
          <a:bodyPr/>
          <a:lstStyle/>
          <a:p>
            <a:fld id="{CE3379BB-6C35-4144-8575-A4F2CE4D2AAA}" type="datetimeFigureOut">
              <a:rPr lang="en-US" smtClean="0"/>
              <a:t>11/6/2024</a:t>
            </a:fld>
            <a:endParaRPr lang="en-US"/>
          </a:p>
        </p:txBody>
      </p:sp>
      <p:sp>
        <p:nvSpPr>
          <p:cNvPr id="6" name="Footer Placeholder 5">
            <a:extLst>
              <a:ext uri="{FF2B5EF4-FFF2-40B4-BE49-F238E27FC236}">
                <a16:creationId xmlns:a16="http://schemas.microsoft.com/office/drawing/2014/main" id="{0287476A-5C1C-1FD6-ED03-74EBAD8D96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EFA92B-0487-19C3-6654-6B89667F47E9}"/>
              </a:ext>
            </a:extLst>
          </p:cNvPr>
          <p:cNvSpPr>
            <a:spLocks noGrp="1"/>
          </p:cNvSpPr>
          <p:nvPr>
            <p:ph type="sldNum" sz="quarter" idx="12"/>
          </p:nvPr>
        </p:nvSpPr>
        <p:spPr/>
        <p:txBody>
          <a:bodyPr/>
          <a:lstStyle/>
          <a:p>
            <a:fld id="{E01D6F39-787E-486C-B9A4-B5D7909934A9}" type="slidenum">
              <a:rPr lang="en-US" smtClean="0"/>
              <a:t>‹#›</a:t>
            </a:fld>
            <a:endParaRPr lang="en-US"/>
          </a:p>
        </p:txBody>
      </p:sp>
    </p:spTree>
    <p:extLst>
      <p:ext uri="{BB962C8B-B14F-4D97-AF65-F5344CB8AC3E}">
        <p14:creationId xmlns:p14="http://schemas.microsoft.com/office/powerpoint/2010/main" val="418721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4F026C-5505-D79A-B155-5274718349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C28727-BFE0-A1F2-FD4B-F59E5DB79D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CC5B3F-8AC8-4820-AB76-A187046263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379BB-6C35-4144-8575-A4F2CE4D2AAA}" type="datetimeFigureOut">
              <a:rPr lang="en-US" smtClean="0"/>
              <a:t>11/6/2024</a:t>
            </a:fld>
            <a:endParaRPr lang="en-US"/>
          </a:p>
        </p:txBody>
      </p:sp>
      <p:sp>
        <p:nvSpPr>
          <p:cNvPr id="5" name="Footer Placeholder 4">
            <a:extLst>
              <a:ext uri="{FF2B5EF4-FFF2-40B4-BE49-F238E27FC236}">
                <a16:creationId xmlns:a16="http://schemas.microsoft.com/office/drawing/2014/main" id="{B1CF3046-E3F2-00C3-CF01-780AAC084D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795305F-AB3A-887B-CEF8-25C30AD155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1D6F39-787E-486C-B9A4-B5D7909934A9}" type="slidenum">
              <a:rPr lang="en-US" smtClean="0"/>
              <a:t>‹#›</a:t>
            </a:fld>
            <a:endParaRPr lang="en-US"/>
          </a:p>
        </p:txBody>
      </p:sp>
    </p:spTree>
    <p:extLst>
      <p:ext uri="{BB962C8B-B14F-4D97-AF65-F5344CB8AC3E}">
        <p14:creationId xmlns:p14="http://schemas.microsoft.com/office/powerpoint/2010/main" val="1294723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rive.google.com/file/d/1F9APD4vjVdKjAQ9hjV0liEebpDXoXlas/view?usp=drive_link" TargetMode="External"/><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2000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68" name="tint">
            <a:extLst>
              <a:ext uri="{FF2B5EF4-FFF2-40B4-BE49-F238E27FC236}">
                <a16:creationId xmlns:a16="http://schemas.microsoft.com/office/drawing/2014/main" id="{D380959B-464C-9ED8-C9EB-AB6FC997C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25448" y="8300"/>
            <a:ext cx="10966551" cy="68497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9" name="Rectangle 68">
            <a:extLst>
              <a:ext uri="{FF2B5EF4-FFF2-40B4-BE49-F238E27FC236}">
                <a16:creationId xmlns:a16="http://schemas.microsoft.com/office/drawing/2014/main" id="{06B83858-ED7D-57B6-6CAA-83168807C4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16415" cy="6858000"/>
          </a:xfrm>
          <a:prstGeom prst="rect">
            <a:avLst/>
          </a:prstGeom>
          <a:ln>
            <a:noFill/>
          </a:ln>
          <a:effectLst>
            <a:outerShdw blurRad="317500" dist="127000" dir="2400000" sx="95000" sy="95000" algn="t"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FF97FFD4-A8B9-3D4D-1623-7BE467E46A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10200" cy="6858000"/>
          </a:xfrm>
          <a:prstGeom prst="rect">
            <a:avLst/>
          </a:prstGeom>
          <a:solidFill>
            <a:srgbClr val="FFFFFF"/>
          </a:solidFill>
          <a:ln>
            <a:noFill/>
          </a:ln>
          <a:effectLst>
            <a:outerShdw blurRad="190500" dist="139700" dir="300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 close-up of a logo&#10;&#10;Description automatically generated">
            <a:extLst>
              <a:ext uri="{FF2B5EF4-FFF2-40B4-BE49-F238E27FC236}">
                <a16:creationId xmlns:a16="http://schemas.microsoft.com/office/drawing/2014/main" id="{A282EDA4-396B-5F98-AD2F-C892192705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79" y="1729906"/>
            <a:ext cx="5372631" cy="3398188"/>
          </a:xfrm>
          <a:prstGeom prst="rect">
            <a:avLst/>
          </a:prstGeom>
        </p:spPr>
      </p:pic>
      <p:sp>
        <p:nvSpPr>
          <p:cNvPr id="10" name="Title 5">
            <a:extLst>
              <a:ext uri="{FF2B5EF4-FFF2-40B4-BE49-F238E27FC236}">
                <a16:creationId xmlns:a16="http://schemas.microsoft.com/office/drawing/2014/main" id="{72D18AA0-1234-81B3-F1F3-C97E97A8279B}"/>
              </a:ext>
            </a:extLst>
          </p:cNvPr>
          <p:cNvSpPr txBox="1">
            <a:spLocks/>
          </p:cNvSpPr>
          <p:nvPr/>
        </p:nvSpPr>
        <p:spPr>
          <a:xfrm>
            <a:off x="6279285" y="0"/>
            <a:ext cx="4595812" cy="17113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t>Family Engagement Plan</a:t>
            </a:r>
          </a:p>
        </p:txBody>
      </p:sp>
      <p:sp>
        <p:nvSpPr>
          <p:cNvPr id="11" name="TextBox 10">
            <a:extLst>
              <a:ext uri="{FF2B5EF4-FFF2-40B4-BE49-F238E27FC236}">
                <a16:creationId xmlns:a16="http://schemas.microsoft.com/office/drawing/2014/main" id="{8D55566A-6715-15CF-5AE1-A3E903B6CDF3}"/>
              </a:ext>
            </a:extLst>
          </p:cNvPr>
          <p:cNvSpPr txBox="1"/>
          <p:nvPr/>
        </p:nvSpPr>
        <p:spPr>
          <a:xfrm>
            <a:off x="5529931" y="1556199"/>
            <a:ext cx="6096000" cy="2031325"/>
          </a:xfrm>
          <a:prstGeom prst="rect">
            <a:avLst/>
          </a:prstGeom>
          <a:noFill/>
        </p:spPr>
        <p:txBody>
          <a:bodyPr wrap="square">
            <a:spAutoFit/>
          </a:bodyPr>
          <a:lstStyle/>
          <a:p>
            <a:pPr marL="285750" indent="-285750">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Houston ISD created a High-Quality Prekindergarten Family Engagement Plan to promote partnership between our schools, families, and community. The plan ensures successful outcomes for our youngest learners in pre-K programs. Collaboratively, we all share the responsibility to encourage and support activities and practices that enhance the success of student learning and achievement.</a:t>
            </a:r>
            <a:endParaRPr lang="en-US" dirty="0"/>
          </a:p>
        </p:txBody>
      </p:sp>
      <p:sp>
        <p:nvSpPr>
          <p:cNvPr id="12" name="TextBox 11">
            <a:extLst>
              <a:ext uri="{FF2B5EF4-FFF2-40B4-BE49-F238E27FC236}">
                <a16:creationId xmlns:a16="http://schemas.microsoft.com/office/drawing/2014/main" id="{4C507223-8F6C-8C95-C106-5BF1EE8968DD}"/>
              </a:ext>
            </a:extLst>
          </p:cNvPr>
          <p:cNvSpPr txBox="1"/>
          <p:nvPr/>
        </p:nvSpPr>
        <p:spPr>
          <a:xfrm>
            <a:off x="5529931" y="3626238"/>
            <a:ext cx="6094520" cy="1754326"/>
          </a:xfrm>
          <a:prstGeom prst="rect">
            <a:avLst/>
          </a:prstGeom>
          <a:noFill/>
        </p:spPr>
        <p:txBody>
          <a:bodyPr wrap="square">
            <a:spAutoFit/>
          </a:bodyPr>
          <a:lstStyle/>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HISD’S PK Program Evaluation Committee uses a self-assessment tool provided by the Texas Education Agency (TEA) to identify and evaluate areas of need and areas of growth. The results then determine the district’s pathway for improvement, to continue providing high-quality education for our Pre-K students. </a:t>
            </a:r>
            <a:endParaRPr lang="en-US" dirty="0"/>
          </a:p>
        </p:txBody>
      </p:sp>
      <p:sp>
        <p:nvSpPr>
          <p:cNvPr id="13" name="TextBox 12">
            <a:extLst>
              <a:ext uri="{FF2B5EF4-FFF2-40B4-BE49-F238E27FC236}">
                <a16:creationId xmlns:a16="http://schemas.microsoft.com/office/drawing/2014/main" id="{2B2358B7-C140-2AD1-72C2-7799B4F82DBE}"/>
              </a:ext>
            </a:extLst>
          </p:cNvPr>
          <p:cNvSpPr txBox="1"/>
          <p:nvPr/>
        </p:nvSpPr>
        <p:spPr>
          <a:xfrm>
            <a:off x="5529931" y="5549894"/>
            <a:ext cx="6094520" cy="569387"/>
          </a:xfrm>
          <a:prstGeom prst="rect">
            <a:avLst/>
          </a:prstGeom>
          <a:noFill/>
        </p:spPr>
        <p:txBody>
          <a:bodyPr wrap="square">
            <a:spAutoFit/>
          </a:bodyPr>
          <a:lstStyle/>
          <a:p>
            <a:pPr marL="285750" indent="-285750">
              <a:buFont typeface="Arial" panose="020B0604020202020204" pitchFamily="34" charset="0"/>
              <a:buChar char="•"/>
            </a:pPr>
            <a:r>
              <a:rPr lang="en-US" dirty="0">
                <a:latin typeface="Calibri" panose="020F0502020204030204" pitchFamily="34" charset="0"/>
                <a:cs typeface="Times New Roman" panose="02020603050405020304" pitchFamily="18" charset="0"/>
              </a:rPr>
              <a:t>The results can be found here: </a:t>
            </a:r>
            <a:r>
              <a:rPr lang="en-US" sz="1300" b="1" i="0" strike="noStrike" dirty="0">
                <a:solidFill>
                  <a:srgbClr val="336699"/>
                </a:solidFill>
                <a:effectLst/>
                <a:latin typeface="Open Sans" panose="020B0606030504020204" pitchFamily="34" charset="0"/>
                <a:hlinkClick r:id="rId3"/>
              </a:rPr>
              <a:t>Early Childhood Program Self-Evaluation</a:t>
            </a:r>
            <a:r>
              <a:rPr lang="en-US" sz="1300" b="0" i="0" dirty="0">
                <a:solidFill>
                  <a:srgbClr val="58595B"/>
                </a:solidFill>
                <a:effectLst/>
                <a:latin typeface="Open Sans" panose="020B0606030504020204" pitchFamily="34" charset="0"/>
                <a:hlinkClick r:id="rId3"/>
              </a:rPr>
              <a:t> </a:t>
            </a:r>
            <a:endParaRPr lang="en-US" sz="1300" dirty="0"/>
          </a:p>
        </p:txBody>
      </p:sp>
    </p:spTree>
    <p:extLst>
      <p:ext uri="{BB962C8B-B14F-4D97-AF65-F5344CB8AC3E}">
        <p14:creationId xmlns:p14="http://schemas.microsoft.com/office/powerpoint/2010/main" val="3349163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BF8522A-B8FA-5DA6-ECA2-D9D36B601106}"/>
              </a:ext>
            </a:extLst>
          </p:cNvPr>
          <p:cNvSpPr>
            <a:spLocks noGrp="1"/>
          </p:cNvSpPr>
          <p:nvPr>
            <p:ph type="title"/>
          </p:nvPr>
        </p:nvSpPr>
        <p:spPr>
          <a:xfrm>
            <a:off x="2083058" y="-65316"/>
            <a:ext cx="8025882" cy="809897"/>
          </a:xfrm>
        </p:spPr>
        <p:txBody>
          <a:bodyPr>
            <a:normAutofit/>
          </a:bodyPr>
          <a:lstStyle/>
          <a:p>
            <a:pPr algn="ctr"/>
            <a:r>
              <a:rPr lang="en-US" sz="3600" b="1" dirty="0"/>
              <a:t>Plan Components </a:t>
            </a:r>
          </a:p>
        </p:txBody>
      </p:sp>
      <p:graphicFrame>
        <p:nvGraphicFramePr>
          <p:cNvPr id="4" name="Content Placeholder 3">
            <a:extLst>
              <a:ext uri="{FF2B5EF4-FFF2-40B4-BE49-F238E27FC236}">
                <a16:creationId xmlns:a16="http://schemas.microsoft.com/office/drawing/2014/main" id="{94C91742-7091-7EFF-7806-DD981AAF50ED}"/>
              </a:ext>
            </a:extLst>
          </p:cNvPr>
          <p:cNvGraphicFramePr>
            <a:graphicFrameLocks noGrp="1"/>
          </p:cNvGraphicFramePr>
          <p:nvPr>
            <p:ph idx="1"/>
            <p:extLst>
              <p:ext uri="{D42A27DB-BD31-4B8C-83A1-F6EECF244321}">
                <p14:modId xmlns:p14="http://schemas.microsoft.com/office/powerpoint/2010/main" val="1317460860"/>
              </p:ext>
            </p:extLst>
          </p:nvPr>
        </p:nvGraphicFramePr>
        <p:xfrm>
          <a:off x="342045" y="744581"/>
          <a:ext cx="11507910" cy="5936886"/>
        </p:xfrm>
        <a:graphic>
          <a:graphicData uri="http://schemas.openxmlformats.org/drawingml/2006/table">
            <a:tbl>
              <a:tblPr firstRow="1" bandRow="1">
                <a:tableStyleId>{5C22544A-7EE6-4342-B048-85BDC9FD1C3A}</a:tableStyleId>
              </a:tblPr>
              <a:tblGrid>
                <a:gridCol w="3835970">
                  <a:extLst>
                    <a:ext uri="{9D8B030D-6E8A-4147-A177-3AD203B41FA5}">
                      <a16:colId xmlns:a16="http://schemas.microsoft.com/office/drawing/2014/main" val="225232535"/>
                    </a:ext>
                  </a:extLst>
                </a:gridCol>
                <a:gridCol w="3835970">
                  <a:extLst>
                    <a:ext uri="{9D8B030D-6E8A-4147-A177-3AD203B41FA5}">
                      <a16:colId xmlns:a16="http://schemas.microsoft.com/office/drawing/2014/main" val="2761830012"/>
                    </a:ext>
                  </a:extLst>
                </a:gridCol>
                <a:gridCol w="3835970">
                  <a:extLst>
                    <a:ext uri="{9D8B030D-6E8A-4147-A177-3AD203B41FA5}">
                      <a16:colId xmlns:a16="http://schemas.microsoft.com/office/drawing/2014/main" val="1796544599"/>
                    </a:ext>
                  </a:extLst>
                </a:gridCol>
              </a:tblGrid>
              <a:tr h="675068">
                <a:tc>
                  <a:txBody>
                    <a:bodyPr/>
                    <a:lstStyle/>
                    <a:p>
                      <a:pPr algn="ctr"/>
                      <a:r>
                        <a:rPr lang="en-US" dirty="0"/>
                        <a:t>Facilitate Family-To-Family Support </a:t>
                      </a:r>
                    </a:p>
                  </a:txBody>
                  <a:tcPr/>
                </a:tc>
                <a:tc>
                  <a:txBody>
                    <a:bodyPr/>
                    <a:lstStyle/>
                    <a:p>
                      <a:pPr algn="ctr"/>
                      <a:r>
                        <a:rPr lang="en-US" dirty="0"/>
                        <a:t>Establish a Network of Community Resources</a:t>
                      </a:r>
                    </a:p>
                  </a:txBody>
                  <a:tcPr/>
                </a:tc>
                <a:tc>
                  <a:txBody>
                    <a:bodyPr/>
                    <a:lstStyle/>
                    <a:p>
                      <a:pPr algn="ctr"/>
                      <a:r>
                        <a:rPr lang="en-US" dirty="0"/>
                        <a:t>Increase Family Participation in Decision-Making</a:t>
                      </a:r>
                    </a:p>
                  </a:txBody>
                  <a:tcPr/>
                </a:tc>
                <a:extLst>
                  <a:ext uri="{0D108BD9-81ED-4DB2-BD59-A6C34878D82A}">
                    <a16:rowId xmlns:a16="http://schemas.microsoft.com/office/drawing/2014/main" val="249855029"/>
                  </a:ext>
                </a:extLst>
              </a:tr>
              <a:tr h="1253698">
                <a:tc>
                  <a:txBody>
                    <a:bodyPr/>
                    <a:lstStyle/>
                    <a:p>
                      <a:pPr algn="ctr"/>
                      <a:r>
                        <a:rPr lang="en-US" sz="1800" b="0" i="0" u="none" strike="noStrike" kern="1200" dirty="0">
                          <a:solidFill>
                            <a:schemeClr val="dk1"/>
                          </a:solidFill>
                          <a:effectLst/>
                          <a:latin typeface="+mn-lt"/>
                          <a:ea typeface="+mn-ea"/>
                          <a:cs typeface="+mn-cs"/>
                        </a:rPr>
                        <a:t>Create a safe and respectful environment where families can learn from each other as individuals and in groups</a:t>
                      </a:r>
                      <a:endParaRPr lang="en-US" dirty="0"/>
                    </a:p>
                  </a:txBody>
                  <a:tcPr/>
                </a:tc>
                <a:tc>
                  <a:txBody>
                    <a:bodyPr/>
                    <a:lstStyle/>
                    <a:p>
                      <a:pPr algn="ctr"/>
                      <a:r>
                        <a:rPr lang="en-US" sz="1800" b="0" i="0" u="none" strike="noStrike" kern="1200" dirty="0">
                          <a:solidFill>
                            <a:schemeClr val="dk1"/>
                          </a:solidFill>
                          <a:effectLst/>
                          <a:latin typeface="+mn-lt"/>
                          <a:ea typeface="+mn-ea"/>
                          <a:cs typeface="+mn-cs"/>
                        </a:rPr>
                        <a:t>Build partnerships with community organizations to offer community resources for caregivers</a:t>
                      </a:r>
                      <a:endParaRPr lang="en-US" dirty="0"/>
                    </a:p>
                  </a:txBody>
                  <a:tcPr/>
                </a:tc>
                <a:tc>
                  <a:txBody>
                    <a:bodyPr/>
                    <a:lstStyle/>
                    <a:p>
                      <a:pPr algn="ctr"/>
                      <a:r>
                        <a:rPr lang="en-US" sz="1800" b="0" i="0" u="none" strike="noStrike" kern="1200" dirty="0">
                          <a:solidFill>
                            <a:schemeClr val="dk1"/>
                          </a:solidFill>
                          <a:effectLst/>
                          <a:latin typeface="+mn-lt"/>
                          <a:ea typeface="+mn-ea"/>
                          <a:cs typeface="+mn-cs"/>
                        </a:rPr>
                        <a:t>Participation in district and school-wide decision-making empowers caregivers as their child’s first teacher and advocate</a:t>
                      </a:r>
                      <a:endParaRPr lang="en-US" dirty="0"/>
                    </a:p>
                  </a:txBody>
                  <a:tcPr/>
                </a:tc>
                <a:extLst>
                  <a:ext uri="{0D108BD9-81ED-4DB2-BD59-A6C34878D82A}">
                    <a16:rowId xmlns:a16="http://schemas.microsoft.com/office/drawing/2014/main" val="3498438397"/>
                  </a:ext>
                </a:extLst>
              </a:tr>
              <a:tr h="3970048">
                <a:tc>
                  <a:txBody>
                    <a:bodyPr/>
                    <a:lstStyle/>
                    <a:p>
                      <a:pPr algn="ctr"/>
                      <a:r>
                        <a:rPr lang="en-US" sz="1700" b="1" i="1" u="sng" dirty="0"/>
                        <a:t>Events:</a:t>
                      </a:r>
                    </a:p>
                    <a:p>
                      <a:pPr algn="ctr" rtl="0"/>
                      <a:r>
                        <a:rPr lang="en-US" sz="1600" b="0" i="0" u="none" strike="noStrike" kern="1200" dirty="0">
                          <a:solidFill>
                            <a:schemeClr val="dk1"/>
                          </a:solidFill>
                          <a:effectLst/>
                          <a:latin typeface="+mn-lt"/>
                          <a:ea typeface="+mn-ea"/>
                          <a:cs typeface="+mn-cs"/>
                        </a:rPr>
                        <a:t>· PTA/PTO</a:t>
                      </a:r>
                      <a:endParaRPr lang="en-US" sz="1600" b="0" dirty="0">
                        <a:effectLst/>
                      </a:endParaRPr>
                    </a:p>
                    <a:p>
                      <a:pPr algn="ctr" rtl="0"/>
                      <a:r>
                        <a:rPr lang="en-US" sz="1600" b="0" i="0" u="none" strike="noStrike" kern="1200" dirty="0">
                          <a:solidFill>
                            <a:schemeClr val="dk1"/>
                          </a:solidFill>
                          <a:effectLst/>
                          <a:latin typeface="+mn-lt"/>
                          <a:ea typeface="+mn-ea"/>
                          <a:cs typeface="+mn-cs"/>
                        </a:rPr>
                        <a:t>· Campus Shared Decision-Making Committee</a:t>
                      </a:r>
                      <a:endParaRPr lang="en-US" sz="1600" b="0" dirty="0">
                        <a:effectLst/>
                      </a:endParaRPr>
                    </a:p>
                    <a:p>
                      <a:pPr algn="ctr" rtl="0"/>
                      <a:r>
                        <a:rPr lang="en-US" sz="1600" b="0" i="0" u="none" strike="noStrike" kern="1200" dirty="0">
                          <a:solidFill>
                            <a:schemeClr val="dk1"/>
                          </a:solidFill>
                          <a:effectLst/>
                          <a:latin typeface="+mn-lt"/>
                          <a:ea typeface="+mn-ea"/>
                          <a:cs typeface="+mn-cs"/>
                        </a:rPr>
                        <a:t>· District Community Meetings</a:t>
                      </a:r>
                      <a:endParaRPr lang="en-US" sz="1600" b="0" dirty="0">
                        <a:effectLst/>
                      </a:endParaRPr>
                    </a:p>
                    <a:p>
                      <a:pPr algn="ctr" rtl="0"/>
                      <a:r>
                        <a:rPr lang="en-US" sz="1600" b="0" i="0" u="none" strike="noStrike" kern="1200" dirty="0">
                          <a:solidFill>
                            <a:schemeClr val="dk1"/>
                          </a:solidFill>
                          <a:effectLst/>
                          <a:latin typeface="+mn-lt"/>
                          <a:ea typeface="+mn-ea"/>
                          <a:cs typeface="+mn-cs"/>
                        </a:rPr>
                        <a:t>· Title 1 Campus Meetings</a:t>
                      </a:r>
                      <a:endParaRPr lang="en-US" sz="1600" b="0" dirty="0">
                        <a:effectLst/>
                      </a:endParaRPr>
                    </a:p>
                    <a:p>
                      <a:pPr algn="ctr" rtl="0"/>
                      <a:r>
                        <a:rPr lang="en-US" sz="1600" b="0" i="0" u="none" strike="noStrike" kern="1200" dirty="0">
                          <a:solidFill>
                            <a:schemeClr val="dk1"/>
                          </a:solidFill>
                          <a:effectLst/>
                          <a:latin typeface="+mn-lt"/>
                          <a:ea typeface="+mn-ea"/>
                          <a:cs typeface="+mn-cs"/>
                        </a:rPr>
                        <a:t>· Volunteer opportunities through VIPS</a:t>
                      </a:r>
                      <a:endParaRPr lang="en-US" sz="1600" b="0" dirty="0">
                        <a:effectLst/>
                      </a:endParaRPr>
                    </a:p>
                    <a:p>
                      <a:pPr algn="ctr" rtl="0"/>
                      <a:r>
                        <a:rPr lang="en-US" sz="1600" b="0" i="0" u="none" strike="noStrike" kern="1200" dirty="0">
                          <a:solidFill>
                            <a:schemeClr val="dk1"/>
                          </a:solidFill>
                          <a:effectLst/>
                          <a:latin typeface="+mn-lt"/>
                          <a:ea typeface="+mn-ea"/>
                          <a:cs typeface="+mn-cs"/>
                        </a:rPr>
                        <a:t>· District FACE (Family and Community Engagement)</a:t>
                      </a:r>
                      <a:endParaRPr lang="en-US" sz="1600" b="0" dirty="0">
                        <a:effectLst/>
                      </a:endParaRPr>
                    </a:p>
                    <a:p>
                      <a:pPr algn="ctr" rtl="0"/>
                      <a:r>
                        <a:rPr lang="en-US" sz="1600" b="0" i="0" u="none" strike="noStrike" kern="1200" dirty="0">
                          <a:solidFill>
                            <a:schemeClr val="dk1"/>
                          </a:solidFill>
                          <a:effectLst/>
                          <a:latin typeface="+mn-lt"/>
                          <a:ea typeface="+mn-ea"/>
                          <a:cs typeface="+mn-cs"/>
                        </a:rPr>
                        <a:t>· Head Start Prekindergarten Collaboration</a:t>
                      </a:r>
                      <a:endParaRPr lang="en-US" sz="1600" b="0" dirty="0">
                        <a:effectLst/>
                      </a:endParaRPr>
                    </a:p>
                    <a:p>
                      <a:pPr algn="ctr" rtl="0"/>
                      <a:r>
                        <a:rPr lang="en-US" sz="1600" b="0" i="0" u="none" strike="noStrike" kern="1200" dirty="0">
                          <a:solidFill>
                            <a:schemeClr val="dk1"/>
                          </a:solidFill>
                          <a:effectLst/>
                          <a:latin typeface="+mn-lt"/>
                          <a:ea typeface="+mn-ea"/>
                          <a:cs typeface="+mn-cs"/>
                        </a:rPr>
                        <a:t>· District HIPPY Program</a:t>
                      </a:r>
                      <a:endParaRPr lang="en-US" sz="1600" b="0" dirty="0">
                        <a:effectLst/>
                      </a:endParaRPr>
                    </a:p>
                    <a:p>
                      <a:pPr algn="ctr" rtl="0"/>
                      <a:r>
                        <a:rPr lang="en-US" sz="1600" b="0" i="0" u="none" strike="noStrike" kern="1200" dirty="0">
                          <a:solidFill>
                            <a:schemeClr val="dk1"/>
                          </a:solidFill>
                          <a:effectLst/>
                          <a:latin typeface="+mn-lt"/>
                          <a:ea typeface="+mn-ea"/>
                          <a:cs typeface="+mn-cs"/>
                        </a:rPr>
                        <a:t>· Campus Community Partnerships</a:t>
                      </a:r>
                      <a:endParaRPr lang="en-US" sz="1600" b="0" dirty="0">
                        <a:effectLst/>
                      </a:endParaRPr>
                    </a:p>
                    <a:p>
                      <a:pPr algn="ctr" rtl="0"/>
                      <a:r>
                        <a:rPr lang="en-US" sz="1600" b="0" i="0" u="none" strike="noStrike" kern="1200" dirty="0">
                          <a:solidFill>
                            <a:schemeClr val="dk1"/>
                          </a:solidFill>
                          <a:effectLst/>
                          <a:latin typeface="+mn-lt"/>
                          <a:ea typeface="+mn-ea"/>
                          <a:cs typeface="+mn-cs"/>
                        </a:rPr>
                        <a:t>· Sunrise Centers</a:t>
                      </a:r>
                      <a:endParaRPr lang="en-US" sz="1600" b="0" dirty="0">
                        <a:effectLst/>
                      </a:endParaRPr>
                    </a:p>
                    <a:p>
                      <a:pPr algn="ctr"/>
                      <a:r>
                        <a:rPr lang="en-US" sz="1600" b="0" i="0" u="none" strike="noStrike" kern="1200" dirty="0">
                          <a:solidFill>
                            <a:schemeClr val="dk1"/>
                          </a:solidFill>
                          <a:effectLst/>
                          <a:latin typeface="+mn-lt"/>
                          <a:ea typeface="+mn-ea"/>
                          <a:cs typeface="+mn-cs"/>
                        </a:rPr>
                        <a:t>· Pre-K Parent Palooza Events</a:t>
                      </a:r>
                    </a:p>
                    <a:p>
                      <a:pPr marL="285750" indent="-285750" algn="ctr">
                        <a:buFontTx/>
                        <a:buChar char="-"/>
                      </a:pPr>
                      <a:r>
                        <a:rPr lang="en-US" sz="1600" b="0" i="0" u="none" strike="noStrike" kern="1200" dirty="0">
                          <a:solidFill>
                            <a:schemeClr val="dk1"/>
                          </a:solidFill>
                          <a:effectLst/>
                          <a:latin typeface="+mn-lt"/>
                          <a:ea typeface="+mn-ea"/>
                          <a:cs typeface="+mn-cs"/>
                        </a:rPr>
                        <a:t>FACE Parent University Leaders Academy</a:t>
                      </a:r>
                    </a:p>
                    <a:p>
                      <a:pPr marL="285750" indent="-285750" algn="ctr">
                        <a:buFontTx/>
                        <a:buChar char="-"/>
                      </a:pPr>
                      <a:r>
                        <a:rPr lang="en-US" sz="1600" b="0" i="0" u="none" strike="noStrike" kern="1200" dirty="0">
                          <a:solidFill>
                            <a:schemeClr val="dk1"/>
                          </a:solidFill>
                          <a:effectLst/>
                          <a:latin typeface="+mn-lt"/>
                          <a:ea typeface="+mn-ea"/>
                          <a:cs typeface="+mn-cs"/>
                        </a:rPr>
                        <a:t>Coffee with the Principal  </a:t>
                      </a:r>
                      <a:endParaRPr lang="en-US" sz="1600" dirty="0"/>
                    </a:p>
                  </a:txBody>
                  <a:tcPr/>
                </a:tc>
                <a:tc>
                  <a:txBody>
                    <a:bodyPr/>
                    <a:lstStyle/>
                    <a:p>
                      <a:pPr algn="ctr"/>
                      <a:r>
                        <a:rPr lang="en-US" sz="1700" b="1" i="1" u="sng" dirty="0"/>
                        <a:t>Events:</a:t>
                      </a:r>
                    </a:p>
                    <a:p>
                      <a:pPr algn="ctr" rtl="0"/>
                      <a:r>
                        <a:rPr lang="en-US" sz="1600" b="0" i="0" u="none" strike="noStrike" kern="1200" dirty="0">
                          <a:solidFill>
                            <a:schemeClr val="dk1"/>
                          </a:solidFill>
                          <a:effectLst/>
                          <a:latin typeface="+mn-lt"/>
                          <a:ea typeface="+mn-ea"/>
                          <a:cs typeface="+mn-cs"/>
                        </a:rPr>
                        <a:t>· Pre-K Partnerships expansion strategy</a:t>
                      </a:r>
                      <a:endParaRPr lang="en-US" sz="1600" b="0" dirty="0">
                        <a:effectLst/>
                      </a:endParaRPr>
                    </a:p>
                    <a:p>
                      <a:pPr algn="ctr" rtl="0"/>
                      <a:r>
                        <a:rPr lang="en-US" sz="1600" b="0" i="0" u="none" strike="noStrike" kern="1200" dirty="0">
                          <a:solidFill>
                            <a:schemeClr val="dk1"/>
                          </a:solidFill>
                          <a:effectLst/>
                          <a:latin typeface="+mn-lt"/>
                          <a:ea typeface="+mn-ea"/>
                          <a:cs typeface="+mn-cs"/>
                        </a:rPr>
                        <a:t>· Collaborations with Neighborhood Community Centers, </a:t>
                      </a:r>
                      <a:r>
                        <a:rPr lang="en-US" sz="1600" b="0" i="0" u="none" strike="noStrike" kern="1200" dirty="0" err="1">
                          <a:solidFill>
                            <a:schemeClr val="dk1"/>
                          </a:solidFill>
                          <a:effectLst/>
                          <a:latin typeface="+mn-lt"/>
                          <a:ea typeface="+mn-ea"/>
                          <a:cs typeface="+mn-cs"/>
                        </a:rPr>
                        <a:t>Avance</a:t>
                      </a:r>
                      <a:r>
                        <a:rPr lang="en-US" sz="1600" b="0" i="0" u="none" strike="noStrike" kern="1200" dirty="0">
                          <a:solidFill>
                            <a:schemeClr val="dk1"/>
                          </a:solidFill>
                          <a:effectLst/>
                          <a:latin typeface="+mn-lt"/>
                          <a:ea typeface="+mn-ea"/>
                          <a:cs typeface="+mn-cs"/>
                        </a:rPr>
                        <a:t>, Harris County, Baker-Ripley, and Gulf Coast</a:t>
                      </a:r>
                      <a:endParaRPr lang="en-US" sz="1600" b="0" dirty="0">
                        <a:effectLst/>
                      </a:endParaRPr>
                    </a:p>
                    <a:p>
                      <a:pPr algn="ctr" rtl="0"/>
                      <a:r>
                        <a:rPr lang="en-US" sz="1600" b="0" i="0" u="none" strike="noStrike" kern="1200" dirty="0">
                          <a:solidFill>
                            <a:schemeClr val="dk1"/>
                          </a:solidFill>
                          <a:effectLst/>
                          <a:latin typeface="+mn-lt"/>
                          <a:ea typeface="+mn-ea"/>
                          <a:cs typeface="+mn-cs"/>
                        </a:rPr>
                        <a:t>· Rice University School Literacy and Culture – Campus OWL Labs (PK)</a:t>
                      </a:r>
                      <a:endParaRPr lang="en-US" sz="1600" b="0" dirty="0">
                        <a:effectLst/>
                      </a:endParaRPr>
                    </a:p>
                    <a:p>
                      <a:pPr algn="ctr"/>
                      <a:r>
                        <a:rPr lang="en-US" sz="1600" b="0" i="0" u="none" strike="noStrike" kern="1200" dirty="0">
                          <a:solidFill>
                            <a:schemeClr val="dk1"/>
                          </a:solidFill>
                          <a:effectLst/>
                          <a:latin typeface="+mn-lt"/>
                          <a:ea typeface="+mn-ea"/>
                          <a:cs typeface="+mn-cs"/>
                        </a:rPr>
                        <a:t>· Sunrise Centers</a:t>
                      </a:r>
                    </a:p>
                    <a:p>
                      <a:pPr marL="285750" indent="-285750" algn="ctr">
                        <a:buFontTx/>
                        <a:buChar char="-"/>
                      </a:pPr>
                      <a:r>
                        <a:rPr lang="en-US" sz="1600" b="0" i="0" u="none" strike="noStrike" kern="1200" dirty="0">
                          <a:solidFill>
                            <a:schemeClr val="dk1"/>
                          </a:solidFill>
                          <a:effectLst/>
                          <a:latin typeface="+mn-lt"/>
                          <a:ea typeface="+mn-ea"/>
                          <a:cs typeface="+mn-cs"/>
                        </a:rPr>
                        <a:t>PTO/PTA Meet N Greets</a:t>
                      </a:r>
                    </a:p>
                    <a:p>
                      <a:pPr marL="285750" indent="-285750" algn="ctr">
                        <a:buFontTx/>
                        <a:buChar char="-"/>
                      </a:pPr>
                      <a:r>
                        <a:rPr lang="en-US" sz="1600" b="0" i="0" u="none" strike="noStrike" kern="1200" dirty="0">
                          <a:solidFill>
                            <a:schemeClr val="dk1"/>
                          </a:solidFill>
                          <a:effectLst/>
                          <a:latin typeface="+mn-lt"/>
                          <a:ea typeface="+mn-ea"/>
                          <a:cs typeface="+mn-cs"/>
                        </a:rPr>
                        <a:t>PTO EXPO</a:t>
                      </a:r>
                    </a:p>
                    <a:p>
                      <a:pPr marL="285750" indent="-285750" algn="ctr">
                        <a:buFontTx/>
                        <a:buChar char="-"/>
                      </a:pPr>
                      <a:r>
                        <a:rPr lang="en-US" sz="1600" b="0" i="0" u="none" strike="noStrike" kern="1200" dirty="0">
                          <a:solidFill>
                            <a:schemeClr val="dk1"/>
                          </a:solidFill>
                          <a:effectLst/>
                          <a:latin typeface="+mn-lt"/>
                          <a:ea typeface="+mn-ea"/>
                          <a:cs typeface="+mn-cs"/>
                        </a:rPr>
                        <a:t>Superintendent Lunch and Learns </a:t>
                      </a:r>
                      <a:endParaRPr lang="en-US" sz="1600" b="1" i="1" u="sng"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i="1" u="sng" dirty="0"/>
                        <a:t>Events:</a:t>
                      </a:r>
                    </a:p>
                    <a:p>
                      <a:pPr algn="ctr" rtl="0"/>
                      <a:r>
                        <a:rPr lang="en-US" sz="1600" b="0" i="0" u="none" strike="noStrike" kern="1200" dirty="0">
                          <a:solidFill>
                            <a:schemeClr val="dk1"/>
                          </a:solidFill>
                          <a:effectLst/>
                          <a:latin typeface="+mn-lt"/>
                          <a:ea typeface="+mn-ea"/>
                          <a:cs typeface="+mn-cs"/>
                        </a:rPr>
                        <a:t>· Title 1 Parent Advisory Committee Meetings</a:t>
                      </a:r>
                      <a:endParaRPr lang="en-US" sz="1600" b="0" dirty="0">
                        <a:effectLst/>
                      </a:endParaRPr>
                    </a:p>
                    <a:p>
                      <a:pPr algn="ctr" rtl="0"/>
                      <a:r>
                        <a:rPr lang="en-US" sz="1600" b="0" i="0" u="none" strike="noStrike" kern="1200" dirty="0">
                          <a:solidFill>
                            <a:schemeClr val="dk1"/>
                          </a:solidFill>
                          <a:effectLst/>
                          <a:latin typeface="+mn-lt"/>
                          <a:ea typeface="+mn-ea"/>
                          <a:cs typeface="+mn-cs"/>
                        </a:rPr>
                        <a:t>· Campus Shared Decision-Making Committee</a:t>
                      </a:r>
                      <a:endParaRPr lang="en-US" sz="1600" b="0" dirty="0">
                        <a:effectLst/>
                      </a:endParaRPr>
                    </a:p>
                    <a:p>
                      <a:pPr algn="ctr" rtl="0"/>
                      <a:r>
                        <a:rPr lang="en-US" sz="1600" b="0" i="0" u="none" strike="noStrike" kern="1200" dirty="0">
                          <a:solidFill>
                            <a:schemeClr val="dk1"/>
                          </a:solidFill>
                          <a:effectLst/>
                          <a:latin typeface="+mn-lt"/>
                          <a:ea typeface="+mn-ea"/>
                          <a:cs typeface="+mn-cs"/>
                        </a:rPr>
                        <a:t>· PTA/PTO Participation</a:t>
                      </a:r>
                      <a:endParaRPr lang="en-US" sz="1600" b="0" dirty="0">
                        <a:effectLst/>
                      </a:endParaRPr>
                    </a:p>
                    <a:p>
                      <a:pPr algn="ctr" rtl="0"/>
                      <a:r>
                        <a:rPr lang="en-US" sz="1600" b="0" i="0" u="none" strike="noStrike" kern="1200" dirty="0">
                          <a:solidFill>
                            <a:schemeClr val="dk1"/>
                          </a:solidFill>
                          <a:effectLst/>
                          <a:latin typeface="+mn-lt"/>
                          <a:ea typeface="+mn-ea"/>
                          <a:cs typeface="+mn-cs"/>
                        </a:rPr>
                        <a:t>· District Parent Satisfaction Survey</a:t>
                      </a:r>
                      <a:endParaRPr lang="en-US" sz="1600" b="0" dirty="0">
                        <a:effectLst/>
                      </a:endParaRPr>
                    </a:p>
                    <a:p>
                      <a:pPr algn="ctr"/>
                      <a:r>
                        <a:rPr lang="en-US" sz="1600" b="0" i="0" u="none" strike="noStrike" kern="1200" dirty="0">
                          <a:solidFill>
                            <a:schemeClr val="dk1"/>
                          </a:solidFill>
                          <a:effectLst/>
                          <a:latin typeface="+mn-lt"/>
                          <a:ea typeface="+mn-ea"/>
                          <a:cs typeface="+mn-cs"/>
                        </a:rPr>
                        <a:t>· District Surveys</a:t>
                      </a:r>
                    </a:p>
                    <a:p>
                      <a:pPr marL="285750" indent="-285750" algn="ctr">
                        <a:buFontTx/>
                        <a:buChar char="-"/>
                      </a:pPr>
                      <a:r>
                        <a:rPr lang="en-US" sz="1600" b="0" i="0" u="none" strike="noStrike" kern="1200" dirty="0">
                          <a:solidFill>
                            <a:schemeClr val="dk1"/>
                          </a:solidFill>
                          <a:effectLst/>
                          <a:latin typeface="+mn-lt"/>
                          <a:ea typeface="+mn-ea"/>
                          <a:cs typeface="+mn-cs"/>
                        </a:rPr>
                        <a:t>POSSIP</a:t>
                      </a:r>
                    </a:p>
                    <a:p>
                      <a:pPr marL="285750" indent="-285750" algn="ctr">
                        <a:buFontTx/>
                        <a:buChar char="-"/>
                      </a:pPr>
                      <a:r>
                        <a:rPr lang="en-US" sz="1600" b="0" i="0" u="none" strike="noStrike" kern="1200" dirty="0">
                          <a:solidFill>
                            <a:schemeClr val="dk1"/>
                          </a:solidFill>
                          <a:effectLst/>
                          <a:latin typeface="+mn-lt"/>
                          <a:ea typeface="+mn-ea"/>
                          <a:cs typeface="+mn-cs"/>
                        </a:rPr>
                        <a:t>FACE District Advisory Committee</a:t>
                      </a:r>
                    </a:p>
                    <a:p>
                      <a:pPr marL="285750" indent="-285750" algn="ctr">
                        <a:buFontTx/>
                        <a:buChar char="-"/>
                      </a:pPr>
                      <a:r>
                        <a:rPr lang="en-US" sz="1600" b="0" i="0" u="none" strike="noStrike" kern="1200" dirty="0">
                          <a:solidFill>
                            <a:schemeClr val="dk1"/>
                          </a:solidFill>
                          <a:effectLst/>
                          <a:latin typeface="+mn-lt"/>
                          <a:ea typeface="+mn-ea"/>
                          <a:cs typeface="+mn-cs"/>
                        </a:rPr>
                        <a:t>FACE Campus Walkthrough </a:t>
                      </a:r>
                    </a:p>
                    <a:p>
                      <a:pPr marL="285750" indent="-285750" algn="ctr">
                        <a:buFontTx/>
                        <a:buChar char="-"/>
                      </a:pPr>
                      <a:r>
                        <a:rPr lang="en-US" sz="1600" b="0" i="0" u="none" strike="noStrike" kern="1200" dirty="0">
                          <a:solidFill>
                            <a:schemeClr val="dk1"/>
                          </a:solidFill>
                          <a:effectLst/>
                          <a:latin typeface="+mn-lt"/>
                          <a:ea typeface="+mn-ea"/>
                          <a:cs typeface="+mn-cs"/>
                        </a:rPr>
                        <a:t>FACE Family Friendly School Program </a:t>
                      </a:r>
                    </a:p>
                    <a:p>
                      <a:pPr marL="285750" indent="-285750" algn="ctr">
                        <a:buFontTx/>
                        <a:buChar char="-"/>
                      </a:pPr>
                      <a:r>
                        <a:rPr lang="en-US" sz="1600" b="0" i="0" u="none" strike="noStrike" kern="1200" dirty="0">
                          <a:solidFill>
                            <a:schemeClr val="dk1"/>
                          </a:solidFill>
                          <a:effectLst/>
                          <a:latin typeface="+mn-lt"/>
                          <a:ea typeface="+mn-ea"/>
                          <a:cs typeface="+mn-cs"/>
                        </a:rPr>
                        <a:t>Campus FACE Committee  </a:t>
                      </a:r>
                    </a:p>
                    <a:p>
                      <a:pPr marL="285750" indent="-285750" algn="ctr">
                        <a:buFontTx/>
                        <a:buChar char="-"/>
                      </a:pPr>
                      <a:endParaRPr lang="en-US" sz="1600" dirty="0"/>
                    </a:p>
                  </a:txBody>
                  <a:tcPr/>
                </a:tc>
                <a:extLst>
                  <a:ext uri="{0D108BD9-81ED-4DB2-BD59-A6C34878D82A}">
                    <a16:rowId xmlns:a16="http://schemas.microsoft.com/office/drawing/2014/main" val="798295845"/>
                  </a:ext>
                </a:extLst>
              </a:tr>
            </a:tbl>
          </a:graphicData>
        </a:graphic>
      </p:graphicFrame>
    </p:spTree>
    <p:extLst>
      <p:ext uri="{BB962C8B-B14F-4D97-AF65-F5344CB8AC3E}">
        <p14:creationId xmlns:p14="http://schemas.microsoft.com/office/powerpoint/2010/main" val="3961361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BF8522A-B8FA-5DA6-ECA2-D9D36B601106}"/>
              </a:ext>
            </a:extLst>
          </p:cNvPr>
          <p:cNvSpPr>
            <a:spLocks noGrp="1"/>
          </p:cNvSpPr>
          <p:nvPr>
            <p:ph type="title"/>
          </p:nvPr>
        </p:nvSpPr>
        <p:spPr>
          <a:xfrm>
            <a:off x="2083058" y="-74647"/>
            <a:ext cx="8025882" cy="809897"/>
          </a:xfrm>
        </p:spPr>
        <p:txBody>
          <a:bodyPr>
            <a:normAutofit/>
          </a:bodyPr>
          <a:lstStyle/>
          <a:p>
            <a:pPr algn="ctr"/>
            <a:r>
              <a:rPr lang="en-US" sz="3600" b="1" dirty="0"/>
              <a:t>Plan Components </a:t>
            </a:r>
          </a:p>
        </p:txBody>
      </p:sp>
      <p:graphicFrame>
        <p:nvGraphicFramePr>
          <p:cNvPr id="4" name="Content Placeholder 3">
            <a:extLst>
              <a:ext uri="{FF2B5EF4-FFF2-40B4-BE49-F238E27FC236}">
                <a16:creationId xmlns:a16="http://schemas.microsoft.com/office/drawing/2014/main" id="{94C91742-7091-7EFF-7806-DD981AAF50ED}"/>
              </a:ext>
            </a:extLst>
          </p:cNvPr>
          <p:cNvGraphicFramePr>
            <a:graphicFrameLocks noGrp="1"/>
          </p:cNvGraphicFramePr>
          <p:nvPr>
            <p:ph idx="1"/>
            <p:extLst>
              <p:ext uri="{D42A27DB-BD31-4B8C-83A1-F6EECF244321}">
                <p14:modId xmlns:p14="http://schemas.microsoft.com/office/powerpoint/2010/main" val="3777451791"/>
              </p:ext>
            </p:extLst>
          </p:nvPr>
        </p:nvGraphicFramePr>
        <p:xfrm>
          <a:off x="269322" y="680202"/>
          <a:ext cx="11653353" cy="6141720"/>
        </p:xfrm>
        <a:graphic>
          <a:graphicData uri="http://schemas.openxmlformats.org/drawingml/2006/table">
            <a:tbl>
              <a:tblPr firstRow="1" bandRow="1">
                <a:tableStyleId>{5C22544A-7EE6-4342-B048-85BDC9FD1C3A}</a:tableStyleId>
              </a:tblPr>
              <a:tblGrid>
                <a:gridCol w="3884451">
                  <a:extLst>
                    <a:ext uri="{9D8B030D-6E8A-4147-A177-3AD203B41FA5}">
                      <a16:colId xmlns:a16="http://schemas.microsoft.com/office/drawing/2014/main" val="225232535"/>
                    </a:ext>
                  </a:extLst>
                </a:gridCol>
                <a:gridCol w="3884451">
                  <a:extLst>
                    <a:ext uri="{9D8B030D-6E8A-4147-A177-3AD203B41FA5}">
                      <a16:colId xmlns:a16="http://schemas.microsoft.com/office/drawing/2014/main" val="2761830012"/>
                    </a:ext>
                  </a:extLst>
                </a:gridCol>
                <a:gridCol w="3884451">
                  <a:extLst>
                    <a:ext uri="{9D8B030D-6E8A-4147-A177-3AD203B41FA5}">
                      <a16:colId xmlns:a16="http://schemas.microsoft.com/office/drawing/2014/main" val="1796544599"/>
                    </a:ext>
                  </a:extLst>
                </a:gridCol>
              </a:tblGrid>
              <a:tr h="1177625">
                <a:tc>
                  <a:txBody>
                    <a:bodyPr/>
                    <a:lstStyle/>
                    <a:p>
                      <a:pPr algn="ctr"/>
                      <a:r>
                        <a:rPr lang="en-US" sz="1800" b="1" i="0" u="none" strike="noStrike" kern="1200" dirty="0">
                          <a:solidFill>
                            <a:schemeClr val="lt1"/>
                          </a:solidFill>
                          <a:effectLst/>
                          <a:latin typeface="+mn-lt"/>
                          <a:ea typeface="+mn-ea"/>
                          <a:cs typeface="+mn-cs"/>
                        </a:rPr>
                        <a:t>Equip families with tools to enhance and extend learning</a:t>
                      </a:r>
                      <a:endParaRPr lang="en-US" b="1" dirty="0"/>
                    </a:p>
                  </a:txBody>
                  <a:tcPr/>
                </a:tc>
                <a:tc>
                  <a:txBody>
                    <a:bodyPr/>
                    <a:lstStyle/>
                    <a:p>
                      <a:pPr algn="ctr"/>
                      <a:r>
                        <a:rPr lang="en-US" sz="1800" b="1" i="0" u="none" strike="noStrike" kern="1200" dirty="0">
                          <a:solidFill>
                            <a:schemeClr val="lt1"/>
                          </a:solidFill>
                          <a:effectLst/>
                          <a:latin typeface="+mn-lt"/>
                          <a:ea typeface="+mn-ea"/>
                          <a:cs typeface="+mn-cs"/>
                        </a:rPr>
                        <a:t>Develop staff skills in evidence-based practices that support families in meeting their children's learning benchmarks</a:t>
                      </a:r>
                      <a:endParaRPr lang="en-US" b="1" dirty="0"/>
                    </a:p>
                  </a:txBody>
                  <a:tcPr/>
                </a:tc>
                <a:tc>
                  <a:txBody>
                    <a:bodyPr/>
                    <a:lstStyle/>
                    <a:p>
                      <a:pPr algn="ctr"/>
                      <a:r>
                        <a:rPr lang="en-US" sz="1800" b="1" i="0" u="none" strike="noStrike" kern="1200" dirty="0">
                          <a:solidFill>
                            <a:schemeClr val="lt1"/>
                          </a:solidFill>
                          <a:effectLst/>
                          <a:latin typeface="+mn-lt"/>
                          <a:ea typeface="+mn-ea"/>
                          <a:cs typeface="+mn-cs"/>
                        </a:rPr>
                        <a:t>Evaluate family engagement efforts and use results for continuous improvement</a:t>
                      </a:r>
                      <a:endParaRPr lang="en-US" b="1" dirty="0"/>
                    </a:p>
                  </a:txBody>
                  <a:tcPr/>
                </a:tc>
                <a:extLst>
                  <a:ext uri="{0D108BD9-81ED-4DB2-BD59-A6C34878D82A}">
                    <a16:rowId xmlns:a16="http://schemas.microsoft.com/office/drawing/2014/main" val="249855029"/>
                  </a:ext>
                </a:extLst>
              </a:tr>
              <a:tr h="1177625">
                <a:tc>
                  <a:txBody>
                    <a:bodyPr/>
                    <a:lstStyle/>
                    <a:p>
                      <a:pPr algn="ctr"/>
                      <a:r>
                        <a:rPr lang="en-US" sz="1800" b="0" i="0" u="none" strike="noStrike" kern="1200" dirty="0">
                          <a:solidFill>
                            <a:schemeClr val="dk1"/>
                          </a:solidFill>
                          <a:effectLst/>
                          <a:latin typeface="+mn-lt"/>
                          <a:ea typeface="+mn-ea"/>
                          <a:cs typeface="+mn-cs"/>
                        </a:rPr>
                        <a:t>Opportunities to learn about student progress and ways to support success at home</a:t>
                      </a:r>
                      <a:endParaRPr lang="en-US" dirty="0"/>
                    </a:p>
                  </a:txBody>
                  <a:tcPr/>
                </a:tc>
                <a:tc>
                  <a:txBody>
                    <a:bodyPr/>
                    <a:lstStyle/>
                    <a:p>
                      <a:pPr algn="ctr"/>
                      <a:r>
                        <a:rPr lang="en-US" sz="1800" b="0" i="0" u="none" strike="noStrike" kern="1200" dirty="0">
                          <a:solidFill>
                            <a:schemeClr val="dk1"/>
                          </a:solidFill>
                          <a:effectLst/>
                          <a:latin typeface="+mn-lt"/>
                          <a:ea typeface="+mn-ea"/>
                          <a:cs typeface="+mn-cs"/>
                        </a:rPr>
                        <a:t>Provide essential professional development for educators in understanding communication and engagement with families</a:t>
                      </a:r>
                      <a:endParaRPr lang="en-US" dirty="0"/>
                    </a:p>
                  </a:txBody>
                  <a:tcPr/>
                </a:tc>
                <a:tc>
                  <a:txBody>
                    <a:bodyPr/>
                    <a:lstStyle/>
                    <a:p>
                      <a:pPr algn="ctr"/>
                      <a:r>
                        <a:rPr lang="en-US" sz="1800" b="0" i="0" u="none" strike="noStrike" kern="1200" dirty="0">
                          <a:solidFill>
                            <a:schemeClr val="dk1"/>
                          </a:solidFill>
                          <a:effectLst/>
                          <a:latin typeface="+mn-lt"/>
                          <a:ea typeface="+mn-ea"/>
                          <a:cs typeface="+mn-cs"/>
                        </a:rPr>
                        <a:t>Develop data collection systems to monitor family engagement</a:t>
                      </a:r>
                      <a:endParaRPr lang="en-US" dirty="0"/>
                    </a:p>
                  </a:txBody>
                  <a:tcPr/>
                </a:tc>
                <a:extLst>
                  <a:ext uri="{0D108BD9-81ED-4DB2-BD59-A6C34878D82A}">
                    <a16:rowId xmlns:a16="http://schemas.microsoft.com/office/drawing/2014/main" val="3498438397"/>
                  </a:ext>
                </a:extLst>
              </a:tr>
              <a:tr h="3487582">
                <a:tc>
                  <a:txBody>
                    <a:bodyPr/>
                    <a:lstStyle/>
                    <a:p>
                      <a:pPr algn="ctr"/>
                      <a:r>
                        <a:rPr lang="en-US" sz="1700" b="1" i="1" u="sng" dirty="0"/>
                        <a:t>Events:</a:t>
                      </a:r>
                    </a:p>
                    <a:p>
                      <a:pPr algn="ctr" rtl="0"/>
                      <a:r>
                        <a:rPr lang="en-US" sz="1600" b="0" i="0" u="none" strike="noStrike" kern="1200" dirty="0">
                          <a:solidFill>
                            <a:schemeClr val="dk1"/>
                          </a:solidFill>
                          <a:effectLst/>
                          <a:latin typeface="+mn-lt"/>
                          <a:ea typeface="+mn-ea"/>
                          <a:cs typeface="+mn-cs"/>
                        </a:rPr>
                        <a:t>· Pre-K Parent Palooza Events</a:t>
                      </a:r>
                      <a:endParaRPr lang="en-US" sz="1600" b="0" dirty="0">
                        <a:effectLst/>
                      </a:endParaRPr>
                    </a:p>
                    <a:p>
                      <a:pPr algn="ctr" rtl="0"/>
                      <a:r>
                        <a:rPr lang="en-US" sz="1600" b="0" i="0" u="none" strike="noStrike" kern="1200" dirty="0">
                          <a:solidFill>
                            <a:schemeClr val="dk1"/>
                          </a:solidFill>
                          <a:effectLst/>
                          <a:latin typeface="+mn-lt"/>
                          <a:ea typeface="+mn-ea"/>
                          <a:cs typeface="+mn-cs"/>
                        </a:rPr>
                        <a:t>· Ready Rosie</a:t>
                      </a:r>
                      <a:endParaRPr lang="en-US" sz="1600" b="0" dirty="0">
                        <a:effectLst/>
                      </a:endParaRPr>
                    </a:p>
                    <a:p>
                      <a:pPr algn="ctr" rtl="0"/>
                      <a:r>
                        <a:rPr lang="en-US" sz="1600" b="0" i="0" u="none" strike="noStrike" kern="1200" dirty="0">
                          <a:solidFill>
                            <a:schemeClr val="dk1"/>
                          </a:solidFill>
                          <a:effectLst/>
                          <a:latin typeface="+mn-lt"/>
                          <a:ea typeface="+mn-ea"/>
                          <a:cs typeface="+mn-cs"/>
                        </a:rPr>
                        <a:t>· District HIPPY Program</a:t>
                      </a:r>
                      <a:endParaRPr lang="en-US" sz="1600" b="0" dirty="0">
                        <a:effectLst/>
                      </a:endParaRPr>
                    </a:p>
                    <a:p>
                      <a:pPr algn="ctr" rtl="0"/>
                      <a:r>
                        <a:rPr lang="en-US" sz="1600" b="0" i="0" u="none" strike="noStrike" kern="1200" dirty="0">
                          <a:solidFill>
                            <a:schemeClr val="dk1"/>
                          </a:solidFill>
                          <a:effectLst/>
                          <a:latin typeface="+mn-lt"/>
                          <a:ea typeface="+mn-ea"/>
                          <a:cs typeface="+mn-cs"/>
                        </a:rPr>
                        <a:t>· Homework calendar</a:t>
                      </a:r>
                      <a:endParaRPr lang="en-US" sz="1600" b="0" dirty="0">
                        <a:effectLst/>
                      </a:endParaRPr>
                    </a:p>
                    <a:p>
                      <a:pPr algn="ctr" rtl="0"/>
                      <a:r>
                        <a:rPr lang="en-US" sz="1600" b="0" i="0" u="none" strike="noStrike" kern="1200" dirty="0">
                          <a:solidFill>
                            <a:schemeClr val="dk1"/>
                          </a:solidFill>
                          <a:effectLst/>
                          <a:latin typeface="+mn-lt"/>
                          <a:ea typeface="+mn-ea"/>
                          <a:cs typeface="+mn-cs"/>
                        </a:rPr>
                        <a:t>· Access to the District Clever digital resources</a:t>
                      </a:r>
                      <a:endParaRPr lang="en-US" sz="1600" b="0" dirty="0">
                        <a:effectLst/>
                      </a:endParaRPr>
                    </a:p>
                    <a:p>
                      <a:pPr algn="ctr" rtl="0"/>
                      <a:r>
                        <a:rPr lang="en-US" sz="1600" b="0" i="0" u="none" strike="noStrike" kern="1200" dirty="0">
                          <a:solidFill>
                            <a:schemeClr val="dk1"/>
                          </a:solidFill>
                          <a:effectLst/>
                          <a:latin typeface="+mn-lt"/>
                          <a:ea typeface="+mn-ea"/>
                          <a:cs typeface="+mn-cs"/>
                        </a:rPr>
                        <a:t>· Campus Early Literacy and Math Family Nights</a:t>
                      </a:r>
                      <a:endParaRPr lang="en-US" sz="1600" b="0" dirty="0">
                        <a:effectLst/>
                      </a:endParaRPr>
                    </a:p>
                    <a:p>
                      <a:pPr algn="ctr" rtl="0"/>
                      <a:r>
                        <a:rPr lang="en-US" sz="1600" b="0" i="0" u="none" strike="noStrike" kern="1200" dirty="0">
                          <a:solidFill>
                            <a:schemeClr val="dk1"/>
                          </a:solidFill>
                          <a:effectLst/>
                          <a:latin typeface="+mn-lt"/>
                          <a:ea typeface="+mn-ea"/>
                          <a:cs typeface="+mn-cs"/>
                        </a:rPr>
                        <a:t>· Notification of Performance – PK CIRCLE results, etc.</a:t>
                      </a:r>
                      <a:endParaRPr lang="en-US" sz="1600" b="0" dirty="0">
                        <a:effectLst/>
                      </a:endParaRPr>
                    </a:p>
                    <a:p>
                      <a:pPr algn="ctr" rtl="0"/>
                      <a:r>
                        <a:rPr lang="en-US" sz="1600" b="0" i="0" u="none" strike="noStrike" kern="1200" dirty="0">
                          <a:solidFill>
                            <a:schemeClr val="dk1"/>
                          </a:solidFill>
                          <a:effectLst/>
                          <a:latin typeface="+mn-lt"/>
                          <a:ea typeface="+mn-ea"/>
                          <a:cs typeface="+mn-cs"/>
                        </a:rPr>
                        <a:t>· Report Cards and Progress Reports</a:t>
                      </a:r>
                      <a:endParaRPr lang="en-US" sz="1600" b="0" dirty="0">
                        <a:effectLst/>
                      </a:endParaRPr>
                    </a:p>
                    <a:p>
                      <a:pPr algn="ctr" rtl="0"/>
                      <a:r>
                        <a:rPr lang="en-US" sz="1600" b="0" i="0" u="none" strike="noStrike" kern="1200" dirty="0">
                          <a:solidFill>
                            <a:schemeClr val="dk1"/>
                          </a:solidFill>
                          <a:effectLst/>
                          <a:latin typeface="+mn-lt"/>
                          <a:ea typeface="+mn-ea"/>
                          <a:cs typeface="+mn-cs"/>
                        </a:rPr>
                        <a:t>· CIRCLE Activity Collection</a:t>
                      </a:r>
                      <a:endParaRPr lang="en-US" sz="1600" b="0" dirty="0">
                        <a:effectLst/>
                      </a:endParaRPr>
                    </a:p>
                    <a:p>
                      <a:pPr algn="ctr"/>
                      <a:r>
                        <a:rPr lang="en-US" sz="1600" b="0" i="0" u="none" strike="noStrike" kern="1200" dirty="0">
                          <a:solidFill>
                            <a:schemeClr val="dk1"/>
                          </a:solidFill>
                          <a:effectLst/>
                          <a:latin typeface="+mn-lt"/>
                          <a:ea typeface="+mn-ea"/>
                          <a:cs typeface="+mn-cs"/>
                        </a:rPr>
                        <a:t>· Campus Conference Days and Open House</a:t>
                      </a:r>
                    </a:p>
                    <a:p>
                      <a:pPr algn="ctr"/>
                      <a:r>
                        <a:rPr lang="en-US" sz="1600" b="0" i="0" u="none" strike="noStrike" kern="1200" dirty="0">
                          <a:solidFill>
                            <a:schemeClr val="dk1"/>
                          </a:solidFill>
                          <a:effectLst/>
                          <a:latin typeface="+mn-lt"/>
                          <a:ea typeface="+mn-ea"/>
                          <a:cs typeface="+mn-cs"/>
                        </a:rPr>
                        <a:t>- FACE Parent University Leaders Academy </a:t>
                      </a:r>
                      <a:endParaRPr lang="en-US" sz="1600" dirty="0"/>
                    </a:p>
                  </a:txBody>
                  <a:tcPr/>
                </a:tc>
                <a:tc>
                  <a:txBody>
                    <a:bodyPr/>
                    <a:lstStyle/>
                    <a:p>
                      <a:pPr algn="ctr"/>
                      <a:r>
                        <a:rPr lang="en-US" sz="1700" b="1" i="1" u="sng" dirty="0"/>
                        <a:t>Events:</a:t>
                      </a:r>
                    </a:p>
                    <a:p>
                      <a:pPr algn="ctr" rtl="0"/>
                      <a:r>
                        <a:rPr lang="en-US" sz="1600" b="0" i="0" u="none" strike="noStrike" kern="1200" dirty="0">
                          <a:solidFill>
                            <a:schemeClr val="dk1"/>
                          </a:solidFill>
                          <a:effectLst/>
                          <a:latin typeface="+mn-lt"/>
                          <a:ea typeface="+mn-ea"/>
                          <a:cs typeface="+mn-cs"/>
                        </a:rPr>
                        <a:t>· Leaders in Pre-K Informational Sessions</a:t>
                      </a:r>
                      <a:endParaRPr lang="en-US" sz="1600" b="0" dirty="0">
                        <a:effectLst/>
                      </a:endParaRPr>
                    </a:p>
                    <a:p>
                      <a:pPr algn="ctr" rtl="0"/>
                      <a:r>
                        <a:rPr lang="en-US" sz="1600" b="0" i="0" u="none" strike="noStrike" kern="1200" dirty="0">
                          <a:solidFill>
                            <a:schemeClr val="dk1"/>
                          </a:solidFill>
                          <a:effectLst/>
                          <a:latin typeface="+mn-lt"/>
                          <a:ea typeface="+mn-ea"/>
                          <a:cs typeface="+mn-cs"/>
                        </a:rPr>
                        <a:t>· District Wide PD Days</a:t>
                      </a:r>
                      <a:endParaRPr lang="en-US" sz="1600" b="0" dirty="0">
                        <a:effectLst/>
                      </a:endParaRPr>
                    </a:p>
                    <a:p>
                      <a:pPr algn="ctr" rtl="0"/>
                      <a:r>
                        <a:rPr lang="en-US" sz="1600" b="0" i="0" u="none" strike="noStrike" kern="1200" dirty="0">
                          <a:solidFill>
                            <a:schemeClr val="dk1"/>
                          </a:solidFill>
                          <a:effectLst/>
                          <a:latin typeface="+mn-lt"/>
                          <a:ea typeface="+mn-ea"/>
                          <a:cs typeface="+mn-cs"/>
                        </a:rPr>
                        <a:t>· Early Childhood support to campus administrators</a:t>
                      </a:r>
                      <a:endParaRPr lang="en-US" sz="1600" b="0" dirty="0">
                        <a:effectLst/>
                      </a:endParaRPr>
                    </a:p>
                    <a:p>
                      <a:pPr algn="ctr" rtl="0"/>
                      <a:r>
                        <a:rPr lang="en-US" sz="1600" b="0" i="0" u="none" strike="noStrike" kern="1200" dirty="0">
                          <a:solidFill>
                            <a:schemeClr val="dk1"/>
                          </a:solidFill>
                          <a:effectLst/>
                          <a:latin typeface="+mn-lt"/>
                          <a:ea typeface="+mn-ea"/>
                          <a:cs typeface="+mn-cs"/>
                        </a:rPr>
                        <a:t>· Pre-K Parent Palooza Events</a:t>
                      </a:r>
                      <a:endParaRPr lang="en-US" sz="1600" b="0" dirty="0">
                        <a:effectLst/>
                      </a:endParaRPr>
                    </a:p>
                    <a:p>
                      <a:pPr algn="ctr" rtl="0"/>
                      <a:r>
                        <a:rPr lang="en-US" sz="1600" b="0" i="0" u="none" strike="noStrike" kern="1200" dirty="0">
                          <a:solidFill>
                            <a:schemeClr val="dk1"/>
                          </a:solidFill>
                          <a:effectLst/>
                          <a:latin typeface="+mn-lt"/>
                          <a:ea typeface="+mn-ea"/>
                          <a:cs typeface="+mn-cs"/>
                        </a:rPr>
                        <a:t>· Ready Rosie</a:t>
                      </a:r>
                      <a:endParaRPr lang="en-US" sz="1600" b="0" dirty="0">
                        <a:effectLst/>
                      </a:endParaRPr>
                    </a:p>
                    <a:p>
                      <a:pPr algn="ctr"/>
                      <a:r>
                        <a:rPr lang="en-US" sz="1600" b="0" i="0" u="none" strike="noStrike" kern="1200" dirty="0">
                          <a:solidFill>
                            <a:schemeClr val="dk1"/>
                          </a:solidFill>
                          <a:effectLst/>
                          <a:latin typeface="+mn-lt"/>
                          <a:ea typeface="+mn-ea"/>
                          <a:cs typeface="+mn-cs"/>
                        </a:rPr>
                        <a:t>· FACE Staff Department trainings</a:t>
                      </a:r>
                    </a:p>
                    <a:p>
                      <a:pPr algn="ctr"/>
                      <a:r>
                        <a:rPr lang="en-US" sz="1600" b="0" i="0" u="none" strike="noStrike" kern="1200" dirty="0">
                          <a:solidFill>
                            <a:schemeClr val="dk1"/>
                          </a:solidFill>
                          <a:effectLst/>
                          <a:latin typeface="+mn-lt"/>
                          <a:ea typeface="+mn-ea"/>
                          <a:cs typeface="+mn-cs"/>
                        </a:rPr>
                        <a:t>- FACE Customer Service Training </a:t>
                      </a:r>
                      <a:endParaRPr lang="en-US" sz="1600" b="1" i="1" u="sng"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i="1" u="sng" dirty="0"/>
                        <a:t>Events:</a:t>
                      </a:r>
                    </a:p>
                    <a:p>
                      <a:pPr algn="ctr" rtl="0"/>
                      <a:r>
                        <a:rPr lang="en-US" sz="1800" b="0" i="0" u="none" strike="noStrike" kern="1200" dirty="0">
                          <a:solidFill>
                            <a:schemeClr val="dk1"/>
                          </a:solidFill>
                          <a:effectLst/>
                          <a:latin typeface="+mn-lt"/>
                          <a:ea typeface="+mn-ea"/>
                          <a:cs typeface="+mn-cs"/>
                        </a:rPr>
                        <a:t>· District Parent Survey</a:t>
                      </a:r>
                      <a:endParaRPr lang="en-US" sz="1600" b="0" dirty="0">
                        <a:effectLst/>
                      </a:endParaRPr>
                    </a:p>
                    <a:p>
                      <a:pPr algn="ctr" rtl="0"/>
                      <a:r>
                        <a:rPr lang="en-US" sz="1800" b="0" i="0" u="none" strike="noStrike" kern="1200" dirty="0">
                          <a:solidFill>
                            <a:schemeClr val="dk1"/>
                          </a:solidFill>
                          <a:effectLst/>
                          <a:latin typeface="+mn-lt"/>
                          <a:ea typeface="+mn-ea"/>
                          <a:cs typeface="+mn-cs"/>
                        </a:rPr>
                        <a:t>· Pre-K Parent Palooza Event Participation Data</a:t>
                      </a:r>
                      <a:endParaRPr lang="en-US" sz="1600" b="0" dirty="0">
                        <a:effectLst/>
                      </a:endParaRPr>
                    </a:p>
                    <a:p>
                      <a:pPr algn="ctr" rtl="0"/>
                      <a:r>
                        <a:rPr lang="en-US" sz="1800" b="0" i="0" u="none" strike="noStrike" kern="1200" dirty="0">
                          <a:solidFill>
                            <a:schemeClr val="dk1"/>
                          </a:solidFill>
                          <a:effectLst/>
                          <a:latin typeface="+mn-lt"/>
                          <a:ea typeface="+mn-ea"/>
                          <a:cs typeface="+mn-cs"/>
                        </a:rPr>
                        <a:t>· Student Performance Data</a:t>
                      </a:r>
                      <a:endParaRPr lang="en-US" sz="1600" b="0" dirty="0">
                        <a:effectLst/>
                      </a:endParaRPr>
                    </a:p>
                    <a:p>
                      <a:pPr algn="ctr" rtl="0"/>
                      <a:r>
                        <a:rPr lang="en-US" sz="1800" b="0" i="0" u="none" strike="noStrike" kern="1200" dirty="0">
                          <a:solidFill>
                            <a:schemeClr val="dk1"/>
                          </a:solidFill>
                          <a:effectLst/>
                          <a:latin typeface="+mn-lt"/>
                          <a:ea typeface="+mn-ea"/>
                          <a:cs typeface="+mn-cs"/>
                        </a:rPr>
                        <a:t>· Ready Rosie Participation/Enrollment</a:t>
                      </a:r>
                      <a:endParaRPr lang="en-US" sz="1600" b="0" dirty="0">
                        <a:effectLst/>
                      </a:endParaRPr>
                    </a:p>
                    <a:p>
                      <a:pPr algn="ctr"/>
                      <a:r>
                        <a:rPr lang="en-US" sz="1800" b="0" i="0" u="none" strike="noStrike" kern="1200" dirty="0">
                          <a:solidFill>
                            <a:schemeClr val="dk1"/>
                          </a:solidFill>
                          <a:effectLst/>
                          <a:latin typeface="+mn-lt"/>
                          <a:ea typeface="+mn-ea"/>
                          <a:cs typeface="+mn-cs"/>
                        </a:rPr>
                        <a:t>· TEA Self-Evaluation Tool</a:t>
                      </a:r>
                    </a:p>
                    <a:p>
                      <a:pPr marL="285750" indent="-285750" algn="ctr">
                        <a:buFontTx/>
                        <a:buChar char="-"/>
                      </a:pPr>
                      <a:r>
                        <a:rPr lang="en-US" sz="1800" b="0" i="0" u="none" strike="noStrike" kern="1200" dirty="0">
                          <a:solidFill>
                            <a:schemeClr val="dk1"/>
                          </a:solidFill>
                          <a:effectLst/>
                          <a:latin typeface="+mn-lt"/>
                          <a:ea typeface="+mn-ea"/>
                          <a:cs typeface="+mn-cs"/>
                        </a:rPr>
                        <a:t>POSSIP</a:t>
                      </a:r>
                    </a:p>
                    <a:p>
                      <a:pPr marL="285750" indent="-285750" algn="ctr">
                        <a:buFontTx/>
                        <a:buChar char="-"/>
                      </a:pPr>
                      <a:r>
                        <a:rPr lang="en-US" sz="1800" b="0" i="0" u="none" strike="noStrike" kern="1200" dirty="0">
                          <a:solidFill>
                            <a:schemeClr val="dk1"/>
                          </a:solidFill>
                          <a:effectLst/>
                          <a:latin typeface="+mn-lt"/>
                          <a:ea typeface="+mn-ea"/>
                          <a:cs typeface="+mn-cs"/>
                        </a:rPr>
                        <a:t>Campus School Walkthrough </a:t>
                      </a:r>
                    </a:p>
                    <a:p>
                      <a:pPr marL="285750" indent="-285750" algn="ctr">
                        <a:buFontTx/>
                        <a:buChar char="-"/>
                      </a:pPr>
                      <a:r>
                        <a:rPr lang="en-US" sz="1800" b="0" i="0" u="none" strike="noStrike" kern="1200" dirty="0">
                          <a:solidFill>
                            <a:schemeClr val="dk1"/>
                          </a:solidFill>
                          <a:effectLst/>
                          <a:latin typeface="+mn-lt"/>
                          <a:ea typeface="+mn-ea"/>
                          <a:cs typeface="+mn-cs"/>
                        </a:rPr>
                        <a:t>FACE Climate Survey</a:t>
                      </a:r>
                    </a:p>
                    <a:p>
                      <a:pPr marL="285750" indent="-285750" algn="ctr">
                        <a:buFontTx/>
                        <a:buChar char="-"/>
                      </a:pPr>
                      <a:r>
                        <a:rPr lang="en-US" sz="1800" b="0" i="0" u="none" strike="noStrike" kern="1200" dirty="0">
                          <a:solidFill>
                            <a:schemeClr val="dk1"/>
                          </a:solidFill>
                          <a:effectLst/>
                          <a:latin typeface="+mn-lt"/>
                          <a:ea typeface="+mn-ea"/>
                          <a:cs typeface="+mn-cs"/>
                        </a:rPr>
                        <a:t>Family Connections Center </a:t>
                      </a:r>
                      <a:endParaRPr lang="en-US" sz="1600" dirty="0"/>
                    </a:p>
                  </a:txBody>
                  <a:tcPr/>
                </a:tc>
                <a:extLst>
                  <a:ext uri="{0D108BD9-81ED-4DB2-BD59-A6C34878D82A}">
                    <a16:rowId xmlns:a16="http://schemas.microsoft.com/office/drawing/2014/main" val="798295845"/>
                  </a:ext>
                </a:extLst>
              </a:tr>
            </a:tbl>
          </a:graphicData>
        </a:graphic>
      </p:graphicFrame>
    </p:spTree>
    <p:extLst>
      <p:ext uri="{BB962C8B-B14F-4D97-AF65-F5344CB8AC3E}">
        <p14:creationId xmlns:p14="http://schemas.microsoft.com/office/powerpoint/2010/main" val="25153398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554</Words>
  <Application>Microsoft Office PowerPoint</Application>
  <PresentationFormat>Widescreen</PresentationFormat>
  <Paragraphs>81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Open Sans</vt:lpstr>
      <vt:lpstr>Office Theme</vt:lpstr>
      <vt:lpstr>PowerPoint Presentation</vt:lpstr>
      <vt:lpstr>Plan Components </vt:lpstr>
      <vt:lpstr>Plan Components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Engagement Plan</dc:title>
  <dc:creator>Tu, Priscilla P</dc:creator>
  <cp:lastModifiedBy>Coronado, Mariana R</cp:lastModifiedBy>
  <cp:revision>15</cp:revision>
  <dcterms:created xsi:type="dcterms:W3CDTF">2023-12-08T20:40:06Z</dcterms:created>
  <dcterms:modified xsi:type="dcterms:W3CDTF">2024-11-06T16:13:13Z</dcterms:modified>
</cp:coreProperties>
</file>